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6"/>
  </p:notesMasterIdLst>
  <p:sldIdLst>
    <p:sldId id="652" r:id="rId2"/>
    <p:sldId id="645" r:id="rId3"/>
    <p:sldId id="650" r:id="rId4"/>
    <p:sldId id="651" r:id="rId5"/>
  </p:sldIdLst>
  <p:sldSz cx="6858000" cy="9144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1984"/>
    <a:srgbClr val="E1134F"/>
    <a:srgbClr val="19134F"/>
    <a:srgbClr val="FFC425"/>
    <a:srgbClr val="6CB33F"/>
    <a:srgbClr val="0093D0"/>
    <a:srgbClr val="996633"/>
    <a:srgbClr val="000000"/>
    <a:srgbClr val="00800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76" autoAdjust="0"/>
    <p:restoredTop sz="94206" autoAdjust="0"/>
  </p:normalViewPr>
  <p:slideViewPr>
    <p:cSldViewPr snapToGrid="0">
      <p:cViewPr>
        <p:scale>
          <a:sx n="50" d="100"/>
          <a:sy n="50" d="100"/>
        </p:scale>
        <p:origin x="2424" y="15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Hoja_de_c_lculo_de_Microsoft_Excel1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quintero\AppData\Local\Microsoft\Windows\INetCache\Content.Outlook\JKW0WRDX\Libro1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quintero\AppData\Local\Microsoft\Windows\INetCache\Content.Outlook\JKW0WRDX\Libro1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Squintero\AppData\Local\Microsoft\Windows\INetCache\Content.Outlook\JKW0WRDX\Libro1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Lmaldonado\OneDrive%20-%20Fontur%20Colombia\LMALDONADO\1FONTUR\A&#241;o2018\Informes\GGral\2018-08-23ContParaf--Tolima-%20Bol&#237;var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E:\2018-08-23ContParaf--Tolima-%20Bol&#237;var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clustered"/>
        <c:varyColors val="0"/>
        <c:ser>
          <c:idx val="0"/>
          <c:order val="0"/>
          <c:spPr>
            <a:solidFill>
              <a:srgbClr val="A21984"/>
            </a:solidFill>
            <a:ln>
              <a:noFill/>
            </a:ln>
            <a:effectLst/>
          </c:spPr>
          <c:invertIfNegative val="0"/>
          <c:dLbls>
            <c:dLbl>
              <c:idx val="0"/>
              <c:layout>
                <c:manualLayout>
                  <c:x val="-2.3527578533202829E-3"/>
                  <c:y val="3.6453776611256925E-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1.0664479440069992E-2"/>
                  <c:y val="4.2437781360066642E-17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1.1111111111121296E-4"/>
                  <c:y val="0"/>
                </c:manualLayout>
              </c:layout>
              <c:dLblPos val="outEnd"/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7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Futura Std Book" panose="020B0502020204020303" pitchFamily="34" charset="0"/>
                    <a:ea typeface="+mn-ea"/>
                    <a:cs typeface="+mn-cs"/>
                  </a:defRPr>
                </a:pPr>
                <a:endParaRPr lang="es-ES"/>
              </a:p>
            </c:txPr>
            <c:dLblPos val="in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Hoja2!$H$11:$H$14</c:f>
              <c:strCache>
                <c:ptCount val="4"/>
                <c:pt idx="0">
                  <c:v>Total</c:v>
                </c:pt>
                <c:pt idx="1">
                  <c:v>Competitividad</c:v>
                </c:pt>
                <c:pt idx="2">
                  <c:v>Infraestructura</c:v>
                </c:pt>
                <c:pt idx="3">
                  <c:v>Promoción </c:v>
                </c:pt>
              </c:strCache>
            </c:strRef>
          </c:cat>
          <c:val>
            <c:numRef>
              <c:f>Hoja2!$I$11:$I$14</c:f>
              <c:numCache>
                <c:formatCode>_("$"* #,##0_);_("$"* \(#,##0\);_("$"* "-"_);_(@_)</c:formatCode>
                <c:ptCount val="4"/>
                <c:pt idx="0">
                  <c:v>2234</c:v>
                </c:pt>
                <c:pt idx="1">
                  <c:v>513</c:v>
                </c:pt>
                <c:pt idx="2">
                  <c:v>0</c:v>
                </c:pt>
                <c:pt idx="3">
                  <c:v>1721</c:v>
                </c:pt>
              </c:numCache>
            </c:numRef>
          </c:val>
        </c:ser>
        <c:dLbls>
          <c:dLblPos val="inEnd"/>
          <c:showLegendKey val="0"/>
          <c:showVal val="1"/>
          <c:showCatName val="0"/>
          <c:showSerName val="0"/>
          <c:showPercent val="0"/>
          <c:showBubbleSize val="0"/>
        </c:dLbls>
        <c:gapWidth val="269"/>
        <c:axId val="2070559344"/>
        <c:axId val="2070550640"/>
      </c:barChart>
      <c:catAx>
        <c:axId val="2070559344"/>
        <c:scaling>
          <c:orientation val="maxMin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cap="none" spc="0" normalizeH="0" baseline="0">
                <a:solidFill>
                  <a:schemeClr val="tx1">
                    <a:lumMod val="65000"/>
                    <a:lumOff val="35000"/>
                  </a:schemeClr>
                </a:solidFill>
                <a:latin typeface="Futura Std Book" panose="020B0502020204020303" pitchFamily="34" charset="0"/>
                <a:ea typeface="+mn-ea"/>
                <a:cs typeface="+mn-cs"/>
              </a:defRPr>
            </a:pPr>
            <a:endParaRPr lang="es-ES"/>
          </a:p>
        </c:txPr>
        <c:crossAx val="2070550640"/>
        <c:crosses val="autoZero"/>
        <c:auto val="1"/>
        <c:lblAlgn val="ctr"/>
        <c:lblOffset val="100"/>
        <c:noMultiLvlLbl val="0"/>
      </c:catAx>
      <c:valAx>
        <c:axId val="2070550640"/>
        <c:scaling>
          <c:orientation val="minMax"/>
        </c:scaling>
        <c:delete val="1"/>
        <c:axPos val="t"/>
        <c:numFmt formatCode="_(&quot;$&quot;* #,##0_);_(&quot;$&quot;* \(#,##0\);_(&quot;$&quot;* &quot;-&quot;_);_(@_)" sourceLinked="1"/>
        <c:majorTickMark val="none"/>
        <c:minorTickMark val="none"/>
        <c:tickLblPos val="nextTo"/>
        <c:crossAx val="2070559344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>
        <a:lumMod val="95000"/>
      </a:schemeClr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>
        <c:manualLayout>
          <c:layoutTarget val="inner"/>
          <c:xMode val="edge"/>
          <c:yMode val="edge"/>
          <c:x val="0.35904791901012373"/>
          <c:y val="0.12225402244011087"/>
          <c:w val="0.32761874765654292"/>
          <c:h val="0.65711476897178467"/>
        </c:manualLayout>
      </c:layout>
      <c:pieChart>
        <c:varyColors val="1"/>
        <c:ser>
          <c:idx val="0"/>
          <c:order val="0"/>
          <c:spPr>
            <a:solidFill>
              <a:srgbClr val="0093D0"/>
            </a:solidFill>
          </c:spPr>
          <c:dPt>
            <c:idx val="0"/>
            <c:bubble3D val="0"/>
            <c:spPr>
              <a:solidFill>
                <a:srgbClr val="0093D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bubble3D val="0"/>
            <c:spPr>
              <a:solidFill>
                <a:srgbClr val="A21984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Hoja2!$B$18:$B$19</c:f>
              <c:strCache>
                <c:ptCount val="2"/>
                <c:pt idx="0">
                  <c:v>PIT Bolivar</c:v>
                </c:pt>
                <c:pt idx="1">
                  <c:v>Total Nacional</c:v>
                </c:pt>
              </c:strCache>
            </c:strRef>
          </c:cat>
          <c:val>
            <c:numRef>
              <c:f>Hoja2!$C$18:$C$19</c:f>
              <c:numCache>
                <c:formatCode>0%</c:formatCode>
                <c:ptCount val="2"/>
                <c:pt idx="0">
                  <c:v>7.0000000000000007E-2</c:v>
                </c:pt>
                <c:pt idx="1">
                  <c:v>0.93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>
        <c:manualLayout>
          <c:xMode val="edge"/>
          <c:yMode val="edge"/>
          <c:x val="0.14770963629546308"/>
          <c:y val="0.85059915000929032"/>
          <c:w val="0.50648548931383575"/>
          <c:h val="0.12894069175802125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rgbClr val="0093D0"/>
            </a:solidFill>
          </c:spPr>
          <c:dPt>
            <c:idx val="0"/>
            <c:bubble3D val="0"/>
            <c:spPr>
              <a:solidFill>
                <a:srgbClr val="0093D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bubble3D val="0"/>
            <c:spPr>
              <a:solidFill>
                <a:srgbClr val="A21984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inEnd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Hoja2!$F$33:$F$34</c:f>
              <c:strCache>
                <c:ptCount val="2"/>
                <c:pt idx="0">
                  <c:v>Inversión Mompox</c:v>
                </c:pt>
                <c:pt idx="1">
                  <c:v>Total Inversión RTPP</c:v>
                </c:pt>
              </c:strCache>
            </c:strRef>
          </c:cat>
          <c:val>
            <c:numRef>
              <c:f>Hoja2!$G$33:$G$34</c:f>
              <c:numCache>
                <c:formatCode>0%</c:formatCode>
                <c:ptCount val="2"/>
                <c:pt idx="0">
                  <c:v>0.18</c:v>
                </c:pt>
                <c:pt idx="1">
                  <c:v>0.82</c:v>
                </c:pt>
              </c:numCache>
            </c:numRef>
          </c:val>
        </c:ser>
        <c:dLbls>
          <c:dLblPos val="inEnd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pieChart>
        <c:varyColors val="1"/>
        <c:ser>
          <c:idx val="0"/>
          <c:order val="0"/>
          <c:spPr>
            <a:solidFill>
              <a:srgbClr val="0093D0"/>
            </a:solidFill>
          </c:spPr>
          <c:dPt>
            <c:idx val="0"/>
            <c:bubble3D val="0"/>
            <c:spPr>
              <a:solidFill>
                <a:srgbClr val="0093D0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Pt>
            <c:idx val="1"/>
            <c:bubble3D val="0"/>
            <c:spPr>
              <a:solidFill>
                <a:srgbClr val="A21984"/>
              </a:solidFill>
              <a:ln>
                <a:noFill/>
              </a:ln>
              <a:effectLst>
                <a:outerShdw blurRad="57150" dist="19050" dir="5400000" algn="ctr" rotWithShape="0">
                  <a:srgbClr val="000000">
                    <a:alpha val="63000"/>
                  </a:srgbClr>
                </a:outerShdw>
              </a:effectLst>
            </c:spPr>
          </c:dPt>
          <c:dLbls>
            <c:dLbl>
              <c:idx val="0"/>
              <c:layout>
                <c:manualLayout>
                  <c:x val="-2.3957505311835964E-2"/>
                  <c:y val="0.15798775461977682"/>
                </c:manualLayout>
              </c:layout>
              <c:dLblPos val="bestFit"/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dLblPos val="ctr"/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Hoja2!$C$30:$C$31</c:f>
              <c:strCache>
                <c:ptCount val="2"/>
                <c:pt idx="0">
                  <c:v>Jóvenes Bolivar</c:v>
                </c:pt>
                <c:pt idx="1">
                  <c:v>Total Jóvenes</c:v>
                </c:pt>
              </c:strCache>
            </c:strRef>
          </c:cat>
          <c:val>
            <c:numRef>
              <c:f>Hoja2!$D$30:$D$31</c:f>
              <c:numCache>
                <c:formatCode>0%</c:formatCode>
                <c:ptCount val="2"/>
                <c:pt idx="0">
                  <c:v>0.02</c:v>
                </c:pt>
                <c:pt idx="1">
                  <c:v>0.98</c:v>
                </c:pt>
              </c:numCache>
            </c:numRef>
          </c:val>
        </c:ser>
        <c:dLbls>
          <c:dLblPos val="ctr"/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CC0099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BOLIVAR!$J$7:$P$7</c:f>
              <c:numCache>
                <c:formatCode>mmm\-yy</c:formatCode>
                <c:ptCount val="7"/>
                <c:pt idx="0">
                  <c:v>43101</c:v>
                </c:pt>
                <c:pt idx="1">
                  <c:v>43132</c:v>
                </c:pt>
                <c:pt idx="2">
                  <c:v>43160</c:v>
                </c:pt>
                <c:pt idx="3">
                  <c:v>43191</c:v>
                </c:pt>
                <c:pt idx="4">
                  <c:v>43221</c:v>
                </c:pt>
                <c:pt idx="5">
                  <c:v>43252</c:v>
                </c:pt>
                <c:pt idx="6">
                  <c:v>43282</c:v>
                </c:pt>
              </c:numCache>
            </c:numRef>
          </c:cat>
          <c:val>
            <c:numRef>
              <c:f>BOLIVAR!$J$8:$P$8</c:f>
              <c:numCache>
                <c:formatCode>_("$"* #,##0_);_("$"* \(#,##0\);_("$"* "-"_);_(@_)</c:formatCode>
                <c:ptCount val="7"/>
                <c:pt idx="0">
                  <c:v>876.97122750000005</c:v>
                </c:pt>
                <c:pt idx="1">
                  <c:v>65.228999999999999</c:v>
                </c:pt>
                <c:pt idx="2">
                  <c:v>103.759</c:v>
                </c:pt>
                <c:pt idx="3">
                  <c:v>1006.889</c:v>
                </c:pt>
                <c:pt idx="4">
                  <c:v>62.718000000000004</c:v>
                </c:pt>
                <c:pt idx="5">
                  <c:v>424.96</c:v>
                </c:pt>
                <c:pt idx="6">
                  <c:v>831.53300000000002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2070552816"/>
        <c:axId val="2070554992"/>
        <c:axId val="0"/>
      </c:bar3DChart>
      <c:dateAx>
        <c:axId val="2070552816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ES"/>
          </a:p>
        </c:txPr>
        <c:crossAx val="2070554992"/>
        <c:crosses val="autoZero"/>
        <c:auto val="1"/>
        <c:lblOffset val="100"/>
        <c:baseTimeUnit val="months"/>
      </c:dateAx>
      <c:valAx>
        <c:axId val="2070554992"/>
        <c:scaling>
          <c:orientation val="minMax"/>
        </c:scaling>
        <c:delete val="1"/>
        <c:axPos val="l"/>
        <c:numFmt formatCode="_(&quot;$&quot;* #,##0_);_(&quot;$&quot;* \(#,##0\);_(&quot;$&quot;* &quot;-&quot;_);_(@_)" sourceLinked="1"/>
        <c:majorTickMark val="none"/>
        <c:minorTickMark val="none"/>
        <c:tickLblPos val="nextTo"/>
        <c:crossAx val="20705528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>
        <c:manualLayout>
          <c:layoutTarget val="inner"/>
          <c:xMode val="edge"/>
          <c:yMode val="edge"/>
          <c:x val="0.10310541385898371"/>
          <c:y val="0.11016804081035571"/>
          <c:w val="0.89689458614101625"/>
          <c:h val="0.58372254436009718"/>
        </c:manualLayout>
      </c:layout>
      <c:pie3DChart>
        <c:varyColors val="1"/>
        <c:ser>
          <c:idx val="8"/>
          <c:order val="0"/>
          <c:dPt>
            <c:idx val="0"/>
            <c:bubble3D val="0"/>
            <c:spPr>
              <a:solidFill>
                <a:srgbClr val="CC0099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tx1">
                  <a:lumMod val="95000"/>
                  <a:lumOff val="5000"/>
                </a:schemeClr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dLbl>
              <c:idx val="1"/>
              <c:layout>
                <c:manualLayout>
                  <c:x val="-3.5075971465848226E-2"/>
                  <c:y val="0.17950744156759776"/>
                </c:manualLayout>
              </c:layout>
              <c:showLegendKey val="0"/>
              <c:showVal val="1"/>
              <c:showCatName val="0"/>
              <c:showSerName val="0"/>
              <c:showPercent val="0"/>
              <c:showBubbleSize val="0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ES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Hoja2!$H$33:$I$33</c:f>
              <c:strCache>
                <c:ptCount val="2"/>
                <c:pt idx="0">
                  <c:v>Total Recaud CP ene-jul 2018</c:v>
                </c:pt>
                <c:pt idx="1">
                  <c:v>Total Recaudo CP Bolívar</c:v>
                </c:pt>
              </c:strCache>
            </c:strRef>
          </c:cat>
          <c:val>
            <c:numRef>
              <c:f>Hoja2!$H$34:$I$34</c:f>
              <c:numCache>
                <c:formatCode>_("$"* #,##0_);_("$"* \(#,##0\);_("$"* "-"_);_(@_)</c:formatCode>
                <c:ptCount val="2"/>
                <c:pt idx="0">
                  <c:v>54546.479758000001</c:v>
                </c:pt>
                <c:pt idx="1">
                  <c:v>3372.0592274999999</c:v>
                </c:pt>
              </c:numCache>
            </c:numRef>
          </c:val>
        </c:ser>
        <c:ser>
          <c:idx val="9"/>
          <c:order val="1"/>
          <c:dPt>
            <c:idx val="0"/>
            <c:bubble3D val="0"/>
            <c:spPr>
              <a:solidFill>
                <a:schemeClr val="accent1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cat>
            <c:strRef>
              <c:f>Hoja2!$H$33:$I$33</c:f>
              <c:strCache>
                <c:ptCount val="2"/>
                <c:pt idx="0">
                  <c:v>Total Recaud CP ene-jul 2018</c:v>
                </c:pt>
                <c:pt idx="1">
                  <c:v>Total Recaudo CP Bolívar</c:v>
                </c:pt>
              </c:strCache>
            </c:strRef>
          </c:cat>
          <c:val>
            <c:numRef>
              <c:f>Hoja2!$H$35:$I$35</c:f>
              <c:numCache>
                <c:formatCode>0%</c:formatCode>
                <c:ptCount val="2"/>
                <c:pt idx="0">
                  <c:v>1</c:v>
                </c:pt>
                <c:pt idx="1">
                  <c:v>6.1819923897205128E-2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s-ES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ES"/>
    </a:p>
  </c:txPr>
  <c:externalData r:id="rId1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25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b="0" kern="1200" cap="none" spc="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75000"/>
        <a:lumOff val="25000"/>
      </a:schemeClr>
    </cs:fontRef>
    <cs:spPr>
      <a:solidFill>
        <a:schemeClr val="dk1">
          <a:lumMod val="15000"/>
          <a:lumOff val="85000"/>
        </a:schemeClr>
      </a:solidFill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38100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Marker>
  <cs:dataPointMarkerLayout symbol="circle" size="8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50000"/>
            <a:lumOff val="50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  <a:prstDash val="dash"/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ajor">
      <a:schemeClr val="tx1">
        <a:lumMod val="65000"/>
        <a:lumOff val="35000"/>
      </a:schemeClr>
    </cs:fontRef>
    <cs:defRPr sz="2000" b="0" kern="1200" cap="none" spc="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round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50000"/>
            <a:lumOff val="50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dk1"/>
    </cs:fontRef>
  </cs:wall>
</cs:chartStyle>
</file>

<file path=ppt/charts/style2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3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4.xml><?xml version="1.0" encoding="utf-8"?>
<cs:chartStyle xmlns:cs="http://schemas.microsoft.com/office/drawing/2012/chartStyle" xmlns:a="http://schemas.openxmlformats.org/drawingml/2006/main" id="344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2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3">
      <cs:styleClr val="auto"/>
    </cs:fillRef>
    <cs:effectRef idx="3"/>
    <cs:fontRef idx="minor">
      <a:schemeClr val="tx1"/>
    </cs:fontRef>
  </cs:dataPoint>
  <cs:dataPoint3D>
    <cs:lnRef idx="0"/>
    <cs:fillRef idx="3">
      <cs:styleClr val="auto"/>
    </cs:fillRef>
    <cs:effectRef idx="3"/>
    <cs:fontRef idx="minor">
      <a:schemeClr val="tx1"/>
    </cs:fontRef>
  </cs:dataPoint3D>
  <cs:dataPointLine>
    <cs:lnRef idx="0">
      <cs:styleClr val="auto"/>
    </cs:lnRef>
    <cs:fillRef idx="3"/>
    <cs:effectRef idx="3"/>
    <cs:fontRef idx="minor">
      <a:schemeClr val="tx1"/>
    </cs:fontRef>
    <cs:spPr>
      <a:ln w="349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3">
      <cs:styleClr val="auto"/>
    </cs:fillRef>
    <cs:effectRef idx="3"/>
    <cs:fontRef idx="minor">
      <a:schemeClr val="tx1"/>
    </cs:fontRef>
    <cs:spPr>
      <a:ln w="9525">
        <a:solidFill>
          <a:schemeClr val="phClr"/>
        </a:solidFill>
        <a:round/>
      </a:ln>
    </cs:spPr>
  </cs:dataPointMarker>
  <cs:dataPointMarkerLayout symbol="circle" size="6"/>
  <cs:dataPointWireframe>
    <cs:lnRef idx="0">
      <cs:styleClr val="auto"/>
    </cs:lnRef>
    <cs:fillRef idx="3"/>
    <cs:effectRef idx="3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lt1"/>
    </cs:fontRef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>
    <cs:lnRef idx="0"/>
    <cs:fillRef idx="0"/>
    <cs:effectRef idx="0"/>
    <cs:fontRef idx="minor">
      <a:schemeClr val="lt1"/>
    </cs:fontRef>
  </cs:plotArea>
  <cs:plotArea3D>
    <cs:lnRef idx="0"/>
    <cs:fillRef idx="0"/>
    <cs:effectRef idx="0"/>
    <cs:fontRef idx="minor">
      <a:schemeClr val="lt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12700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baseline="0"/>
  </cs:title>
  <cs:trendline>
    <cs:lnRef idx="0">
      <cs:styleClr val="auto"/>
    </cs:lnRef>
    <cs:fillRef idx="0"/>
    <cs:effectRef idx="0"/>
    <cs:fontRef idx="minor">
      <a:schemeClr val="lt1"/>
    </cs:fontRef>
    <cs:spPr>
      <a:ln w="19050" cap="rnd">
        <a:solidFill>
          <a:schemeClr val="phClr"/>
        </a:solidFill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lt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DA2F3E6-6B5B-48E6-B2B2-2293B02DF934}" type="datetimeFigureOut">
              <a:rPr lang="es-MX" smtClean="0"/>
              <a:t>24/08/2018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E478B47-1314-463A-B256-B7396DD71C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1984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002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0058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2361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8178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5100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24/08/2018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9540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24/08/2018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1653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24/08/2018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1617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24/08/2018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621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24/08/2018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9672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24/08/2018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121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F8760-D7C9-4737-AB29-365D219DDED3}" type="datetimeFigureOut">
              <a:rPr lang="es-MX" smtClean="0"/>
              <a:t>24/08/2018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744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chart" Target="../charts/chart1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chart" Target="../charts/chart2.xml"/><Relationship Id="rId13" Type="http://schemas.openxmlformats.org/officeDocument/2006/relationships/chart" Target="../charts/chart6.xml"/><Relationship Id="rId3" Type="http://schemas.microsoft.com/office/2007/relationships/hdphoto" Target="../media/hdphoto1.wdp"/><Relationship Id="rId7" Type="http://schemas.openxmlformats.org/officeDocument/2006/relationships/image" Target="../media/image12.png"/><Relationship Id="rId12" Type="http://schemas.openxmlformats.org/officeDocument/2006/relationships/chart" Target="../charts/chart5.xml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1.png"/><Relationship Id="rId11" Type="http://schemas.openxmlformats.org/officeDocument/2006/relationships/image" Target="../media/image13.png"/><Relationship Id="rId5" Type="http://schemas.openxmlformats.org/officeDocument/2006/relationships/image" Target="../media/image10.jpeg"/><Relationship Id="rId10" Type="http://schemas.openxmlformats.org/officeDocument/2006/relationships/chart" Target="../charts/chart4.xml"/><Relationship Id="rId4" Type="http://schemas.openxmlformats.org/officeDocument/2006/relationships/image" Target="../media/image9.png"/><Relationship Id="rId9" Type="http://schemas.openxmlformats.org/officeDocument/2006/relationships/chart" Target="../charts/char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-19271" y="2824240"/>
            <a:ext cx="6877271" cy="6317114"/>
          </a:xfrm>
          <a:prstGeom prst="rect">
            <a:avLst/>
          </a:prstGeom>
          <a:solidFill>
            <a:srgbClr val="0093D0">
              <a:alpha val="10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endParaRPr lang="es-CO" sz="1050" b="1" dirty="0" smtClean="0">
              <a:latin typeface="Futura Std Book" panose="020B0502020204020303" pitchFamily="34" charset="0"/>
              <a:ea typeface="Calibri" panose="020F0502020204030204" pitchFamily="34" charset="0"/>
            </a:endParaRPr>
          </a:p>
          <a:p>
            <a:pPr algn="just"/>
            <a:r>
              <a:rPr lang="es-CO" sz="1050" b="1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Proyectos aprobados 2018:</a:t>
            </a: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050" b="1" u="sng" dirty="0">
                <a:latin typeface="Futura Std Book" panose="020B0502020204020303" pitchFamily="34" charset="0"/>
              </a:rPr>
              <a:t>Plan de capacitación 2018 - 2020 (Fase I)</a:t>
            </a:r>
            <a:r>
              <a:rPr lang="es-CO" sz="1050" b="1" dirty="0">
                <a:latin typeface="Futura Std Book" panose="020B0502020204020303" pitchFamily="34" charset="0"/>
              </a:rPr>
              <a:t>: </a:t>
            </a:r>
            <a:r>
              <a:rPr lang="es-CO" sz="1050" dirty="0" smtClean="0">
                <a:latin typeface="Futura Std Book" panose="020B0502020204020303" pitchFamily="34" charset="0"/>
              </a:rPr>
              <a:t>Inversión </a:t>
            </a:r>
            <a:r>
              <a:rPr lang="es-CO" sz="1050" dirty="0">
                <a:latin typeface="Futura Std Book" panose="020B0502020204020303" pitchFamily="34" charset="0"/>
              </a:rPr>
              <a:t>Bolívar: $46.734.165 </a:t>
            </a:r>
            <a:r>
              <a:rPr lang="es-ES" sz="1050" dirty="0">
                <a:latin typeface="Futura Std Book" panose="020B0502020204020303" pitchFamily="34" charset="0"/>
              </a:rPr>
              <a:t>(Fontur </a:t>
            </a:r>
            <a:r>
              <a:rPr lang="es-CO" sz="1050" dirty="0">
                <a:latin typeface="Futura Std Book" panose="020B0502020204020303" pitchFamily="34" charset="0"/>
              </a:rPr>
              <a:t> $1.028.151.621,00</a:t>
            </a:r>
            <a:r>
              <a:rPr lang="es-ES" sz="1050" dirty="0">
                <a:latin typeface="Futura Std Book" panose="020B0502020204020303" pitchFamily="34" charset="0"/>
              </a:rPr>
              <a:t>; Contrapartida </a:t>
            </a:r>
            <a:r>
              <a:rPr lang="es-ES" sz="1050" dirty="0" smtClean="0">
                <a:latin typeface="Futura Std Book" panose="020B0502020204020303" pitchFamily="34" charset="0"/>
              </a:rPr>
              <a:t>Total </a:t>
            </a:r>
            <a:r>
              <a:rPr lang="es-ES" sz="1050" dirty="0">
                <a:latin typeface="Futura Std Book" panose="020B0502020204020303" pitchFamily="34" charset="0"/>
              </a:rPr>
              <a:t>Proyecto $129.152.3621</a:t>
            </a:r>
            <a:r>
              <a:rPr lang="es-ES" sz="1050" dirty="0" smtClean="0">
                <a:latin typeface="Futura Std Book" panose="020B0502020204020303" pitchFamily="34" charset="0"/>
              </a:rPr>
              <a:t>. </a:t>
            </a:r>
            <a:r>
              <a:rPr lang="es-CO" sz="1050" dirty="0">
                <a:latin typeface="Futura Std Book" panose="020B0502020204020303" pitchFamily="34" charset="0"/>
              </a:rPr>
              <a:t>Proponente: Cotelco.</a:t>
            </a:r>
            <a:r>
              <a:rPr lang="es-ES" sz="1050" dirty="0" smtClean="0">
                <a:latin typeface="Futura Std Book" panose="020B0502020204020303" pitchFamily="34" charset="0"/>
              </a:rPr>
              <a:t> </a:t>
            </a:r>
            <a:r>
              <a:rPr lang="es-ES" sz="1050" dirty="0">
                <a:latin typeface="Futura Std Book" panose="020B0502020204020303" pitchFamily="34" charset="0"/>
              </a:rPr>
              <a:t>Estado: En ejecución (16</a:t>
            </a:r>
            <a:r>
              <a:rPr lang="es-ES" sz="1050" dirty="0" smtClean="0">
                <a:latin typeface="Futura Std Book" panose="020B0502020204020303" pitchFamily="34" charset="0"/>
              </a:rPr>
              <a:t>%). </a:t>
            </a:r>
            <a:r>
              <a:rPr lang="es-CO" sz="1050" dirty="0" smtClean="0">
                <a:latin typeface="Futura Std Book" panose="020B0502020204020303" pitchFamily="34" charset="0"/>
              </a:rPr>
              <a:t>Se realizarán 7 cursos, beneficiando a105 prestadores de servicios turísticos en Cartagena.</a:t>
            </a: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050" b="1" u="sng" dirty="0">
                <a:latin typeface="Futura Std Book" panose="020B0502020204020303" pitchFamily="34" charset="0"/>
              </a:rPr>
              <a:t>Foros regionales </a:t>
            </a:r>
            <a:r>
              <a:rPr lang="es-CO" sz="1050" b="1" u="sng" dirty="0" err="1">
                <a:latin typeface="Futura Std Book" panose="020B0502020204020303" pitchFamily="34" charset="0"/>
              </a:rPr>
              <a:t>Aditt</a:t>
            </a:r>
            <a:r>
              <a:rPr lang="es-CO" sz="1050" b="1" u="sng" dirty="0">
                <a:latin typeface="Futura Std Book" panose="020B0502020204020303" pitchFamily="34" charset="0"/>
              </a:rPr>
              <a:t> </a:t>
            </a:r>
            <a:r>
              <a:rPr lang="es-CO" sz="1050" b="1" u="sng" dirty="0" smtClean="0">
                <a:latin typeface="Futura Std Book" panose="020B0502020204020303" pitchFamily="34" charset="0"/>
              </a:rPr>
              <a:t>2018:</a:t>
            </a:r>
            <a:r>
              <a:rPr lang="es-CO" sz="1050" dirty="0" smtClean="0">
                <a:latin typeface="Futura Std Book" panose="020B0502020204020303" pitchFamily="34" charset="0"/>
              </a:rPr>
              <a:t> Inversión </a:t>
            </a:r>
            <a:r>
              <a:rPr lang="es-CO" sz="1050" dirty="0">
                <a:latin typeface="Futura Std Book" panose="020B0502020204020303" pitchFamily="34" charset="0"/>
              </a:rPr>
              <a:t>Bolívar: $</a:t>
            </a:r>
            <a:r>
              <a:rPr lang="es-CO" sz="1050" dirty="0" smtClean="0">
                <a:latin typeface="Futura Std Book" panose="020B0502020204020303" pitchFamily="34" charset="0"/>
              </a:rPr>
              <a:t>16.232.656,00 </a:t>
            </a:r>
            <a:r>
              <a:rPr lang="es-ES" sz="1050" dirty="0" smtClean="0">
                <a:latin typeface="Futura Std Book" panose="020B0502020204020303" pitchFamily="34" charset="0"/>
              </a:rPr>
              <a:t>(Fontur </a:t>
            </a:r>
            <a:r>
              <a:rPr lang="es-CO" sz="1050" dirty="0">
                <a:latin typeface="Futura Std Book" panose="020B0502020204020303" pitchFamily="34" charset="0"/>
              </a:rPr>
              <a:t>$</a:t>
            </a:r>
            <a:r>
              <a:rPr lang="es-CO" sz="1050" dirty="0" smtClean="0">
                <a:latin typeface="Futura Std Book" panose="020B0502020204020303" pitchFamily="34" charset="0"/>
              </a:rPr>
              <a:t>81.163.280,</a:t>
            </a:r>
            <a:r>
              <a:rPr lang="es-ES" sz="1050" dirty="0" smtClean="0">
                <a:latin typeface="Futura Std Book" panose="020B0502020204020303" pitchFamily="34" charset="0"/>
              </a:rPr>
              <a:t> </a:t>
            </a:r>
            <a:r>
              <a:rPr lang="es-ES" sz="1050" dirty="0">
                <a:latin typeface="Futura Std Book" panose="020B0502020204020303" pitchFamily="34" charset="0"/>
              </a:rPr>
              <a:t>Contrapartida ADITT </a:t>
            </a:r>
            <a:r>
              <a:rPr lang="es-CO" sz="1050" dirty="0">
                <a:latin typeface="Futura Std Book" panose="020B0502020204020303" pitchFamily="34" charset="0"/>
              </a:rPr>
              <a:t>$21.700.000,00 </a:t>
            </a:r>
            <a:r>
              <a:rPr lang="es-ES" sz="1050" dirty="0">
                <a:latin typeface="Futura Std Book" panose="020B0502020204020303" pitchFamily="34" charset="0"/>
              </a:rPr>
              <a:t>. Total Proyecto $</a:t>
            </a:r>
            <a:r>
              <a:rPr lang="es-CO" sz="1050" dirty="0" smtClean="0">
                <a:latin typeface="Futura Std Book" panose="020B0502020204020303" pitchFamily="34" charset="0"/>
              </a:rPr>
              <a:t>102.863.280. </a:t>
            </a:r>
            <a:r>
              <a:rPr lang="es-CO" sz="1050" dirty="0">
                <a:latin typeface="Futura Std Book" panose="020B0502020204020303" pitchFamily="34" charset="0"/>
              </a:rPr>
              <a:t>Proponente: </a:t>
            </a:r>
            <a:r>
              <a:rPr lang="es-CO" sz="1050" dirty="0" err="1">
                <a:latin typeface="Futura Std Book" panose="020B0502020204020303" pitchFamily="34" charset="0"/>
              </a:rPr>
              <a:t>Aditt</a:t>
            </a:r>
            <a:r>
              <a:rPr lang="es-CO" sz="1050" dirty="0">
                <a:latin typeface="Futura Std Book" panose="020B0502020204020303" pitchFamily="34" charset="0"/>
              </a:rPr>
              <a:t>.</a:t>
            </a:r>
            <a:r>
              <a:rPr lang="es-CO" sz="1050" dirty="0" smtClean="0">
                <a:latin typeface="Futura Std Book" panose="020B0502020204020303" pitchFamily="34" charset="0"/>
              </a:rPr>
              <a:t> </a:t>
            </a:r>
            <a:r>
              <a:rPr lang="es-ES" sz="1050" dirty="0" smtClean="0">
                <a:latin typeface="Futura Std Book" panose="020B0502020204020303" pitchFamily="34" charset="0"/>
              </a:rPr>
              <a:t>Estado: Finalizado (100%). Fecha de realización: 13-jul-2017. </a:t>
            </a:r>
            <a:r>
              <a:rPr lang="es-CO" sz="1050" dirty="0" smtClean="0">
                <a:latin typeface="Futura Std Book" panose="020B0502020204020303" pitchFamily="34" charset="0"/>
              </a:rPr>
              <a:t>Se impactaron </a:t>
            </a:r>
            <a:r>
              <a:rPr lang="es-CO" sz="1050" dirty="0">
                <a:latin typeface="Futura Std Book" panose="020B0502020204020303" pitchFamily="34" charset="0"/>
              </a:rPr>
              <a:t>los departamentos </a:t>
            </a:r>
            <a:r>
              <a:rPr lang="es-CO" sz="1050" dirty="0" smtClean="0">
                <a:latin typeface="Futura Std Book" panose="020B0502020204020303" pitchFamily="34" charset="0"/>
              </a:rPr>
              <a:t>de Bolívar</a:t>
            </a:r>
            <a:r>
              <a:rPr lang="es-CO" sz="1050" dirty="0">
                <a:latin typeface="Futura Std Book" panose="020B0502020204020303" pitchFamily="34" charset="0"/>
              </a:rPr>
              <a:t>; Caquetá; Nariño; Santander; Valle del Cauca y se  contó con la participación de 250 empresarios</a:t>
            </a:r>
            <a:r>
              <a:rPr lang="es-CO" sz="1050" dirty="0" smtClean="0">
                <a:latin typeface="Futura Std Book" panose="020B0502020204020303" pitchFamily="34" charset="0"/>
              </a:rPr>
              <a:t>.</a:t>
            </a: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050" b="1" u="sng" dirty="0">
                <a:latin typeface="Futura Std Book" panose="020B0502020204020303" pitchFamily="34" charset="0"/>
              </a:rPr>
              <a:t>Capacitación en discapacidad, accesibilidad, inclusión laboral, turismo accesible y talleres </a:t>
            </a:r>
            <a:r>
              <a:rPr lang="es-CO" sz="1050" b="1" u="sng" dirty="0" smtClean="0">
                <a:latin typeface="Futura Std Book" panose="020B0502020204020303" pitchFamily="34" charset="0"/>
              </a:rPr>
              <a:t>para </a:t>
            </a:r>
            <a:r>
              <a:rPr lang="es-CO" sz="1050" b="1" u="sng" dirty="0">
                <a:latin typeface="Futura Std Book" panose="020B0502020204020303" pitchFamily="34" charset="0"/>
              </a:rPr>
              <a:t>prestadores de servicios turísticos:</a:t>
            </a:r>
            <a:r>
              <a:rPr lang="es-CO" sz="1050" b="1" dirty="0">
                <a:latin typeface="Futura Std Book" panose="020B0502020204020303" pitchFamily="34" charset="0"/>
              </a:rPr>
              <a:t>  </a:t>
            </a:r>
            <a:r>
              <a:rPr lang="es-CO" sz="1050" dirty="0" smtClean="0">
                <a:latin typeface="Futura Std Book" panose="020B0502020204020303" pitchFamily="34" charset="0"/>
              </a:rPr>
              <a:t>Inversión </a:t>
            </a:r>
            <a:r>
              <a:rPr lang="es-CO" sz="1050" dirty="0">
                <a:latin typeface="Futura Std Book" panose="020B0502020204020303" pitchFamily="34" charset="0"/>
              </a:rPr>
              <a:t>Bolívar</a:t>
            </a:r>
            <a:r>
              <a:rPr lang="es-CO" sz="1050" dirty="0" smtClean="0">
                <a:latin typeface="Futura Std Book" panose="020B0502020204020303" pitchFamily="34" charset="0"/>
              </a:rPr>
              <a:t>: $15.570.343,86 </a:t>
            </a:r>
            <a:r>
              <a:rPr lang="es-CO" sz="1050" dirty="0">
                <a:latin typeface="Futura Std Book" panose="020B0502020204020303" pitchFamily="34" charset="0"/>
              </a:rPr>
              <a:t>(Fontur  $217.984.814</a:t>
            </a:r>
            <a:r>
              <a:rPr lang="es-CO" sz="1050" dirty="0" smtClean="0">
                <a:latin typeface="Futura Std Book" panose="020B0502020204020303" pitchFamily="34" charset="0"/>
              </a:rPr>
              <a:t>). </a:t>
            </a:r>
            <a:r>
              <a:rPr lang="es-CO" sz="1050" dirty="0">
                <a:latin typeface="Futura Std Book" panose="020B0502020204020303" pitchFamily="34" charset="0"/>
              </a:rPr>
              <a:t>Proponente:</a:t>
            </a:r>
            <a:r>
              <a:rPr lang="es-CO" sz="1050" b="1" dirty="0">
                <a:latin typeface="Futura Std Book" panose="020B0502020204020303" pitchFamily="34" charset="0"/>
              </a:rPr>
              <a:t> </a:t>
            </a:r>
            <a:r>
              <a:rPr lang="es-CO" sz="1050" dirty="0">
                <a:latin typeface="Futura Std Book" panose="020B0502020204020303" pitchFamily="34" charset="0"/>
              </a:rPr>
              <a:t>Unión Temporal </a:t>
            </a:r>
            <a:r>
              <a:rPr lang="es-CO" sz="1050" dirty="0" err="1">
                <a:latin typeface="Futura Std Book" panose="020B0502020204020303" pitchFamily="34" charset="0"/>
              </a:rPr>
              <a:t>Aviatur</a:t>
            </a:r>
            <a:r>
              <a:rPr lang="es-CO" sz="1050" dirty="0">
                <a:latin typeface="Futura Std Book" panose="020B0502020204020303" pitchFamily="34" charset="0"/>
              </a:rPr>
              <a:t>, American Airlines, Harry </a:t>
            </a:r>
            <a:r>
              <a:rPr lang="es-CO" sz="1050" dirty="0" err="1">
                <a:latin typeface="Futura Std Book" panose="020B0502020204020303" pitchFamily="34" charset="0"/>
              </a:rPr>
              <a:t>Sas</a:t>
            </a:r>
            <a:r>
              <a:rPr lang="es-CO" sz="1050" dirty="0">
                <a:latin typeface="Futura Std Book" panose="020B0502020204020303" pitchFamily="34" charset="0"/>
              </a:rPr>
              <a:t>, Crepes Y </a:t>
            </a:r>
            <a:r>
              <a:rPr lang="es-CO" sz="1050" dirty="0" err="1">
                <a:latin typeface="Futura Std Book" panose="020B0502020204020303" pitchFamily="34" charset="0"/>
              </a:rPr>
              <a:t>Waffles</a:t>
            </a:r>
            <a:r>
              <a:rPr lang="es-CO" sz="1050" dirty="0">
                <a:latin typeface="Futura Std Book" panose="020B0502020204020303" pitchFamily="34" charset="0"/>
              </a:rPr>
              <a:t>, </a:t>
            </a:r>
            <a:r>
              <a:rPr lang="es-CO" sz="1050" dirty="0" err="1">
                <a:latin typeface="Futura Std Book" panose="020B0502020204020303" pitchFamily="34" charset="0"/>
              </a:rPr>
              <a:t>Mayatur</a:t>
            </a:r>
            <a:r>
              <a:rPr lang="es-CO" sz="1050" dirty="0">
                <a:latin typeface="Futura Std Book" panose="020B0502020204020303" pitchFamily="34" charset="0"/>
              </a:rPr>
              <a:t> </a:t>
            </a:r>
            <a:r>
              <a:rPr lang="es-CO" sz="1050" dirty="0" err="1">
                <a:latin typeface="Futura Std Book" panose="020B0502020204020303" pitchFamily="34" charset="0"/>
              </a:rPr>
              <a:t>Sas</a:t>
            </a:r>
            <a:r>
              <a:rPr lang="es-CO" sz="1050" dirty="0">
                <a:latin typeface="Futura Std Book" panose="020B0502020204020303" pitchFamily="34" charset="0"/>
              </a:rPr>
              <a:t>. </a:t>
            </a:r>
            <a:r>
              <a:rPr lang="es-CO" sz="1050" dirty="0" smtClean="0">
                <a:latin typeface="Futura Std Book" panose="020B0502020204020303" pitchFamily="34" charset="0"/>
              </a:rPr>
              <a:t>Estado</a:t>
            </a:r>
            <a:r>
              <a:rPr lang="es-CO" sz="1050" dirty="0">
                <a:latin typeface="Futura Std Book" panose="020B0502020204020303" pitchFamily="34" charset="0"/>
              </a:rPr>
              <a:t>: </a:t>
            </a:r>
            <a:r>
              <a:rPr lang="es-CO" sz="1050" dirty="0" smtClean="0">
                <a:latin typeface="Futura Std Book" panose="020B0502020204020303" pitchFamily="34" charset="0"/>
              </a:rPr>
              <a:t>En Contratación. Se beneficiarán hasta 30 prestadores de servicios turísticos en </a:t>
            </a:r>
            <a:r>
              <a:rPr lang="es-CO" sz="1050" dirty="0" err="1" smtClean="0">
                <a:latin typeface="Futura Std Book" panose="020B0502020204020303" pitchFamily="34" charset="0"/>
              </a:rPr>
              <a:t>Bolivar</a:t>
            </a:r>
            <a:r>
              <a:rPr lang="es-CO" sz="1050" dirty="0" smtClean="0">
                <a:latin typeface="Futura Std Book" panose="020B0502020204020303" pitchFamily="34" charset="0"/>
              </a:rPr>
              <a:t>.</a:t>
            </a: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050" b="1" u="sng" dirty="0" smtClean="0">
                <a:latin typeface="Futura Std Book" panose="020B0502020204020303" pitchFamily="34" charset="0"/>
              </a:rPr>
              <a:t>Realización </a:t>
            </a:r>
            <a:r>
              <a:rPr lang="es-CO" sz="1050" b="1" u="sng" dirty="0">
                <a:latin typeface="Futura Std Book" panose="020B0502020204020303" pitchFamily="34" charset="0"/>
              </a:rPr>
              <a:t>de talleres de innovación en el marco del simposio gastronómico internacional alimentarte 2018, en las ciudades de Bogotá, Cali, Barranquilla y Cartagena.</a:t>
            </a:r>
            <a:r>
              <a:rPr lang="es-CO" sz="1050" b="1" dirty="0">
                <a:latin typeface="Futura Std Book" panose="020B0502020204020303" pitchFamily="34" charset="0"/>
              </a:rPr>
              <a:t> </a:t>
            </a:r>
            <a:r>
              <a:rPr lang="es-CO" sz="1050" dirty="0" smtClean="0">
                <a:latin typeface="Futura Std Book" panose="020B0502020204020303" pitchFamily="34" charset="0"/>
              </a:rPr>
              <a:t>Inversión </a:t>
            </a:r>
            <a:r>
              <a:rPr lang="es-CO" sz="1050" dirty="0">
                <a:latin typeface="Futura Std Book" panose="020B0502020204020303" pitchFamily="34" charset="0"/>
              </a:rPr>
              <a:t>Bolívar: $170.165.111</a:t>
            </a:r>
            <a:r>
              <a:rPr lang="es-CO" sz="1050" dirty="0" smtClean="0">
                <a:latin typeface="Futura Std Book" panose="020B0502020204020303" pitchFamily="34" charset="0"/>
              </a:rPr>
              <a:t>. (</a:t>
            </a:r>
            <a:r>
              <a:rPr lang="es-ES" sz="1050" dirty="0" smtClean="0">
                <a:latin typeface="Futura Std Book" panose="020B0502020204020303" pitchFamily="34" charset="0"/>
              </a:rPr>
              <a:t>Fontur </a:t>
            </a:r>
            <a:r>
              <a:rPr lang="es-CO" sz="1050" dirty="0">
                <a:latin typeface="Futura Std Book" panose="020B0502020204020303" pitchFamily="34" charset="0"/>
              </a:rPr>
              <a:t>$</a:t>
            </a:r>
            <a:r>
              <a:rPr lang="es-CO" sz="1050" dirty="0" smtClean="0">
                <a:latin typeface="Futura Std Book" panose="020B0502020204020303" pitchFamily="34" charset="0"/>
              </a:rPr>
              <a:t>680.660.442).</a:t>
            </a:r>
            <a:r>
              <a:rPr lang="es-ES" sz="1050" dirty="0" smtClean="0">
                <a:latin typeface="Futura Std Book" panose="020B0502020204020303" pitchFamily="34" charset="0"/>
              </a:rPr>
              <a:t> </a:t>
            </a:r>
            <a:r>
              <a:rPr lang="es-CO" sz="1050" dirty="0">
                <a:latin typeface="Futura Std Book" panose="020B0502020204020303" pitchFamily="34" charset="0"/>
              </a:rPr>
              <a:t>Proponente: </a:t>
            </a:r>
            <a:r>
              <a:rPr lang="es-CO" sz="1050" dirty="0" err="1">
                <a:latin typeface="Futura Std Book" panose="020B0502020204020303" pitchFamily="34" charset="0"/>
              </a:rPr>
              <a:t>Aviatur</a:t>
            </a:r>
            <a:r>
              <a:rPr lang="es-CO" sz="1050" dirty="0">
                <a:latin typeface="Futura Std Book" panose="020B0502020204020303" pitchFamily="34" charset="0"/>
              </a:rPr>
              <a:t>; American Airlines; Harry S.A.S.; Crepes y </a:t>
            </a:r>
            <a:r>
              <a:rPr lang="es-CO" sz="1050" dirty="0" err="1">
                <a:latin typeface="Futura Std Book" panose="020B0502020204020303" pitchFamily="34" charset="0"/>
              </a:rPr>
              <a:t>Waffles</a:t>
            </a:r>
            <a:r>
              <a:rPr lang="es-CO" sz="1050" dirty="0">
                <a:latin typeface="Futura Std Book" panose="020B0502020204020303" pitchFamily="34" charset="0"/>
              </a:rPr>
              <a:t>; </a:t>
            </a:r>
            <a:r>
              <a:rPr lang="es-CO" sz="1050" dirty="0" err="1">
                <a:latin typeface="Futura Std Book" panose="020B0502020204020303" pitchFamily="34" charset="0"/>
              </a:rPr>
              <a:t>Mayatur</a:t>
            </a:r>
            <a:r>
              <a:rPr lang="es-CO" sz="1050" dirty="0">
                <a:latin typeface="Futura Std Book" panose="020B0502020204020303" pitchFamily="34" charset="0"/>
              </a:rPr>
              <a:t> S.A.S. </a:t>
            </a:r>
            <a:r>
              <a:rPr lang="es-CO" sz="1050" dirty="0" smtClean="0">
                <a:latin typeface="Futura Std Book" panose="020B0502020204020303" pitchFamily="34" charset="0"/>
              </a:rPr>
              <a:t>Estado</a:t>
            </a:r>
            <a:r>
              <a:rPr lang="es-CO" sz="1050" dirty="0">
                <a:latin typeface="Futura Std Book" panose="020B0502020204020303" pitchFamily="34" charset="0"/>
              </a:rPr>
              <a:t>: </a:t>
            </a:r>
            <a:r>
              <a:rPr lang="es-CO" sz="1050" dirty="0" smtClean="0">
                <a:latin typeface="Futura Std Book" panose="020B0502020204020303" pitchFamily="34" charset="0"/>
              </a:rPr>
              <a:t>En Ejecución</a:t>
            </a:r>
            <a:r>
              <a:rPr lang="es-CO" sz="1050" dirty="0">
                <a:latin typeface="Futura Std Book" panose="020B0502020204020303" pitchFamily="34" charset="0"/>
              </a:rPr>
              <a:t>. </a:t>
            </a:r>
            <a:r>
              <a:rPr lang="es-CO" sz="1050" dirty="0" smtClean="0">
                <a:latin typeface="Futura Std Book" panose="020B0502020204020303" pitchFamily="34" charset="0"/>
              </a:rPr>
              <a:t>(25%). Se espera</a:t>
            </a:r>
            <a:r>
              <a:rPr lang="es-CO" sz="1050" dirty="0" smtClean="0">
                <a:solidFill>
                  <a:srgbClr val="FF0000"/>
                </a:solidFill>
                <a:latin typeface="Futura Std Book" panose="020B0502020204020303" pitchFamily="34" charset="0"/>
              </a:rPr>
              <a:t> </a:t>
            </a:r>
            <a:r>
              <a:rPr lang="es-CO" sz="1050" dirty="0" smtClean="0">
                <a:latin typeface="Futura Std Book" panose="020B0502020204020303" pitchFamily="34" charset="0"/>
              </a:rPr>
              <a:t>beneficiar a 100 actores del sector </a:t>
            </a:r>
            <a:r>
              <a:rPr lang="es-CO" sz="1050" dirty="0">
                <a:latin typeface="Futura Std Book" panose="020B0502020204020303" pitchFamily="34" charset="0"/>
              </a:rPr>
              <a:t>gastronómico </a:t>
            </a:r>
            <a:r>
              <a:rPr lang="es-CO" sz="1050" dirty="0" smtClean="0">
                <a:latin typeface="Futura Std Book" panose="020B0502020204020303" pitchFamily="34" charset="0"/>
              </a:rPr>
              <a:t>con la </a:t>
            </a:r>
            <a:r>
              <a:rPr lang="es-CO" sz="1050" dirty="0">
                <a:latin typeface="Futura Std Book" panose="020B0502020204020303" pitchFamily="34" charset="0"/>
              </a:rPr>
              <a:t>realización </a:t>
            </a:r>
            <a:r>
              <a:rPr lang="es-CO" sz="1050" dirty="0" smtClean="0">
                <a:latin typeface="Futura Std Book" panose="020B0502020204020303" pitchFamily="34" charset="0"/>
              </a:rPr>
              <a:t>de 5 </a:t>
            </a:r>
            <a:r>
              <a:rPr lang="es-CO" sz="1050" dirty="0">
                <a:latin typeface="Futura Std Book" panose="020B0502020204020303" pitchFamily="34" charset="0"/>
              </a:rPr>
              <a:t>talleres de </a:t>
            </a:r>
            <a:r>
              <a:rPr lang="es-CO" sz="1050" dirty="0" smtClean="0">
                <a:latin typeface="Futura Std Book" panose="020B0502020204020303" pitchFamily="34" charset="0"/>
              </a:rPr>
              <a:t>innovación en en la cuidad de Cartagena. </a:t>
            </a: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050" b="1" u="sng" dirty="0" smtClean="0">
                <a:latin typeface="Futura Std Book" panose="020B0502020204020303" pitchFamily="34" charset="0"/>
              </a:rPr>
              <a:t>Diseño del producto turístico para los destinos de Turismo y Paz.</a:t>
            </a:r>
            <a:r>
              <a:rPr lang="es-CO" sz="1050" dirty="0" smtClean="0">
                <a:latin typeface="Futura Std Book" panose="020B0502020204020303" pitchFamily="34" charset="0"/>
              </a:rPr>
              <a:t> Inversión Bolívar:                        $233.819.429 (Fontur: $233.819.429). Proponente: MinCIT. Estado: En contratación. Impactará los siguientes destinos: San Basilio de Palenque, San Juan de </a:t>
            </a:r>
            <a:r>
              <a:rPr lang="es-CO" sz="1050" dirty="0" err="1" smtClean="0">
                <a:latin typeface="Futura Std Book" panose="020B0502020204020303" pitchFamily="34" charset="0"/>
              </a:rPr>
              <a:t>Nepomunceno</a:t>
            </a:r>
            <a:r>
              <a:rPr lang="es-CO" sz="1050" dirty="0" smtClean="0">
                <a:latin typeface="Futura Std Book" panose="020B0502020204020303" pitchFamily="34" charset="0"/>
              </a:rPr>
              <a:t>, Carmen de Bolívar, San Jacinto y María La Baja,</a:t>
            </a:r>
            <a:endParaRPr lang="es-CO" sz="1050" b="1" u="sng" dirty="0" smtClean="0">
              <a:latin typeface="Futura Std Book" panose="020B0502020204020303" pitchFamily="34" charset="0"/>
            </a:endParaRPr>
          </a:p>
          <a:p>
            <a:pPr marL="171450" indent="-171450" algn="just">
              <a:buFont typeface="Arial Black" panose="020B0A04020102020204" pitchFamily="34" charset="0"/>
              <a:buChar char="►"/>
            </a:pPr>
            <a:r>
              <a:rPr lang="es-CO" sz="1050" b="1" u="sng" dirty="0" smtClean="0">
                <a:latin typeface="Futura Std Book" panose="020B0502020204020303" pitchFamily="34" charset="0"/>
              </a:rPr>
              <a:t>Jornadas de intercambio, cooperación horizontal y sensibilización del programa de turismo y paz. </a:t>
            </a:r>
            <a:r>
              <a:rPr lang="es-CO" sz="1050" dirty="0" smtClean="0">
                <a:latin typeface="Futura Std Book" panose="020B0502020204020303" pitchFamily="34" charset="0"/>
              </a:rPr>
              <a:t>Inversión Bolívar </a:t>
            </a:r>
            <a:r>
              <a:rPr lang="es-CO" sz="1050" dirty="0">
                <a:latin typeface="Futura Std Book" panose="020B0502020204020303" pitchFamily="34" charset="0"/>
              </a:rPr>
              <a:t>: $ </a:t>
            </a:r>
            <a:r>
              <a:rPr lang="es-CO" sz="1050" dirty="0" smtClean="0">
                <a:latin typeface="Futura Std Book" panose="020B0502020204020303" pitchFamily="34" charset="0"/>
              </a:rPr>
              <a:t>30.636.013 (Fontur: $153.180.065). </a:t>
            </a:r>
            <a:r>
              <a:rPr lang="es-CO" sz="1050" dirty="0">
                <a:latin typeface="Futura Std Book" panose="020B0502020204020303" pitchFamily="34" charset="0"/>
              </a:rPr>
              <a:t>Proponente: MinCIT. Estado</a:t>
            </a:r>
            <a:r>
              <a:rPr lang="es-CO" sz="1050" dirty="0" smtClean="0">
                <a:latin typeface="Futura Std Book" panose="020B0502020204020303" pitchFamily="34" charset="0"/>
              </a:rPr>
              <a:t>: En ejecución (5%) Impactará </a:t>
            </a:r>
            <a:r>
              <a:rPr lang="es-CO" sz="1050" dirty="0">
                <a:latin typeface="Futura Std Book" panose="020B0502020204020303" pitchFamily="34" charset="0"/>
              </a:rPr>
              <a:t>los siguientes destinos pilotos de Turismo y paz: Sierra de Santa Marta-Camino </a:t>
            </a:r>
            <a:r>
              <a:rPr lang="es-CO" sz="1050" dirty="0" err="1">
                <a:latin typeface="Futura Std Book" panose="020B0502020204020303" pitchFamily="34" charset="0"/>
              </a:rPr>
              <a:t>Teyuna</a:t>
            </a:r>
            <a:r>
              <a:rPr lang="es-CO" sz="1050" dirty="0">
                <a:latin typeface="Futura Std Book" panose="020B0502020204020303" pitchFamily="34" charset="0"/>
              </a:rPr>
              <a:t>, Putumayo-Valle de </a:t>
            </a:r>
            <a:r>
              <a:rPr lang="es-CO" sz="1050" dirty="0" smtClean="0">
                <a:latin typeface="Futura Std Book" panose="020B0502020204020303" pitchFamily="34" charset="0"/>
              </a:rPr>
              <a:t>Sibundoy y</a:t>
            </a:r>
            <a:r>
              <a:rPr lang="es-CO" sz="1050" dirty="0">
                <a:latin typeface="Futura Std Book" panose="020B0502020204020303" pitchFamily="34" charset="0"/>
              </a:rPr>
              <a:t>, Mocoa, Meta -Macarena, Darién –Choco, Urabá-Antioquia, Vichada, Montes de Maria, San Basilio de Palenque. </a:t>
            </a:r>
            <a:endParaRPr lang="es-CO" sz="1050" dirty="0" smtClean="0">
              <a:latin typeface="Futura Std Book" panose="020B0502020204020303" pitchFamily="34" charset="0"/>
            </a:endParaRPr>
          </a:p>
          <a:p>
            <a:pPr algn="just"/>
            <a:endParaRPr lang="es-CO" sz="1100" dirty="0">
              <a:solidFill>
                <a:srgbClr val="FF0000"/>
              </a:solidFill>
              <a:latin typeface="Futura Std Book" panose="020B0502020204020303" pitchFamily="34" charset="0"/>
            </a:endParaRPr>
          </a:p>
          <a:p>
            <a:pPr algn="just"/>
            <a:endParaRPr lang="es-CO" sz="1100" b="1" u="sng" dirty="0">
              <a:latin typeface="Futura Std Book" panose="020B0502020204020303" pitchFamily="34" charset="0"/>
            </a:endParaRPr>
          </a:p>
          <a:p>
            <a:pPr algn="just"/>
            <a:endParaRPr lang="es-CO" sz="1100" b="1" u="sng" dirty="0" smtClean="0">
              <a:latin typeface="Futura Std Book" panose="020B0502020204020303" pitchFamily="34" charset="0"/>
            </a:endParaRPr>
          </a:p>
          <a:p>
            <a:pPr algn="just"/>
            <a:endParaRPr lang="es-CO" sz="1100" b="1" u="sng" dirty="0">
              <a:latin typeface="Futura Std Book" panose="020B0502020204020303" pitchFamily="34" charset="0"/>
            </a:endParaRPr>
          </a:p>
          <a:p>
            <a:pPr algn="just"/>
            <a:endParaRPr lang="es-CO" sz="1100" b="1" u="sng" dirty="0" smtClean="0">
              <a:latin typeface="Futura Std Book" panose="020B0502020204020303" pitchFamily="34" charset="0"/>
            </a:endParaRPr>
          </a:p>
          <a:p>
            <a:pPr algn="just"/>
            <a:endParaRPr lang="es-CO" sz="1100" b="1" u="sng" dirty="0">
              <a:latin typeface="Futura Std Book" panose="020B0502020204020303" pitchFamily="34" charset="0"/>
            </a:endParaRPr>
          </a:p>
          <a:p>
            <a:pPr algn="just"/>
            <a:endParaRPr lang="es-CO" sz="1100" b="1" u="sng" dirty="0" smtClean="0">
              <a:latin typeface="Futura Std Book" panose="020B0502020204020303" pitchFamily="34" charset="0"/>
            </a:endParaRPr>
          </a:p>
          <a:p>
            <a:pPr algn="just"/>
            <a:endParaRPr lang="es-CO" sz="1100" b="1" u="sng" dirty="0" smtClean="0">
              <a:latin typeface="Futura Std Book" panose="020B0502020204020303" pitchFamily="34" charset="0"/>
            </a:endParaRPr>
          </a:p>
          <a:p>
            <a:pPr algn="just"/>
            <a:endParaRPr lang="es-CO" sz="1100" b="1" u="sng" dirty="0">
              <a:latin typeface="Futura Std Book" panose="020B0502020204020303" pitchFamily="34" charset="0"/>
            </a:endParaRPr>
          </a:p>
          <a:p>
            <a:pPr algn="just"/>
            <a:endParaRPr lang="es-CO" sz="1100" dirty="0" smtClean="0">
              <a:latin typeface="Futura Std Book" panose="020B0502020204020303" pitchFamily="34" charset="0"/>
            </a:endParaRPr>
          </a:p>
          <a:p>
            <a:pPr algn="just"/>
            <a:endParaRPr lang="es-CO" sz="1100" dirty="0" smtClean="0">
              <a:latin typeface="Futura Std Book" panose="020B0502020204020303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9271" y="-121100"/>
            <a:ext cx="6858001" cy="914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Rectángulo 8"/>
          <p:cNvSpPr/>
          <p:nvPr/>
        </p:nvSpPr>
        <p:spPr>
          <a:xfrm>
            <a:off x="1540449" y="736645"/>
            <a:ext cx="363073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b="1" dirty="0" smtClean="0">
                <a:solidFill>
                  <a:srgbClr val="740D53"/>
                </a:solidFill>
                <a:latin typeface="Futura Std Book" panose="020B0502020204020303" pitchFamily="34" charset="0"/>
              </a:rPr>
              <a:t>DEPARTAMENTO DE BOLIVAR</a:t>
            </a:r>
            <a:endParaRPr lang="es-CO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3" r="24877" b="57992"/>
          <a:stretch/>
        </p:blipFill>
        <p:spPr bwMode="auto">
          <a:xfrm>
            <a:off x="-38542" y="2453029"/>
            <a:ext cx="6896542" cy="3945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uadroTexto 11"/>
          <p:cNvSpPr txBox="1"/>
          <p:nvPr/>
        </p:nvSpPr>
        <p:spPr>
          <a:xfrm>
            <a:off x="-19271" y="1925375"/>
            <a:ext cx="284469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Competitividad Turística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32" name="Rectángulo 31"/>
          <p:cNvSpPr/>
          <p:nvPr/>
        </p:nvSpPr>
        <p:spPr>
          <a:xfrm>
            <a:off x="2651138" y="1052834"/>
            <a:ext cx="140936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altLang="es-CO" sz="1000" b="1" dirty="0" smtClean="0">
                <a:latin typeface="Futura Std Book" panose="020B0502020204020303" pitchFamily="34" charset="0"/>
              </a:rPr>
              <a:t>Inversión millones</a:t>
            </a:r>
          </a:p>
          <a:p>
            <a:r>
              <a:rPr lang="es-ES_tradnl" altLang="es-CO" sz="1000" b="1" dirty="0" smtClean="0">
                <a:latin typeface="Futura Std Book" panose="020B0502020204020303" pitchFamily="34" charset="0"/>
              </a:rPr>
              <a:t>ene-jul 2018</a:t>
            </a:r>
            <a:endParaRPr lang="es-CO" sz="1000" dirty="0"/>
          </a:p>
        </p:txBody>
      </p:sp>
      <p:pic>
        <p:nvPicPr>
          <p:cNvPr id="3076" name="Picture 4" descr="Resultado de imagen para iconos dinero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4073" y="1008406"/>
            <a:ext cx="505076" cy="505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6" name="CuadroTexto 15"/>
          <p:cNvSpPr txBox="1"/>
          <p:nvPr/>
        </p:nvSpPr>
        <p:spPr>
          <a:xfrm>
            <a:off x="90102" y="2477489"/>
            <a:ext cx="3507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Competitividad Turística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11" name="CuadroTexto 10"/>
          <p:cNvSpPr txBox="1"/>
          <p:nvPr/>
        </p:nvSpPr>
        <p:spPr>
          <a:xfrm>
            <a:off x="90655" y="7376188"/>
            <a:ext cx="6657418" cy="1577355"/>
          </a:xfrm>
          <a:prstGeom prst="rect">
            <a:avLst/>
          </a:prstGeom>
          <a:noFill/>
          <a:ln>
            <a:solidFill>
              <a:srgbClr val="0093D0"/>
            </a:solidFill>
          </a:ln>
        </p:spPr>
        <p:txBody>
          <a:bodyPr wrap="square" rtlCol="0">
            <a:spAutoFit/>
          </a:bodyPr>
          <a:lstStyle/>
          <a:p>
            <a:pPr algn="just" fontAlgn="base">
              <a:spcBef>
                <a:spcPct val="0"/>
              </a:spcBef>
              <a:tabLst>
                <a:tab pos="101600" algn="l"/>
              </a:tabLst>
            </a:pPr>
            <a:r>
              <a:rPr lang="es-CO" sz="1050" b="1" dirty="0">
                <a:solidFill>
                  <a:srgbClr val="0093D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Proyectos en formulación y </a:t>
            </a:r>
            <a:r>
              <a:rPr lang="es-CO" sz="1050" b="1" dirty="0" smtClean="0">
                <a:solidFill>
                  <a:srgbClr val="0093D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evaluación: </a:t>
            </a:r>
          </a:p>
          <a:p>
            <a:pPr algn="just"/>
            <a:r>
              <a:rPr lang="es-CO" sz="1050" b="1" u="sng" dirty="0" smtClean="0">
                <a:latin typeface="Futura Std Book" panose="020B0502020204020303" pitchFamily="34" charset="0"/>
              </a:rPr>
              <a:t>►</a:t>
            </a:r>
            <a:r>
              <a:rPr lang="es-ES" sz="1100" b="1" u="sng" dirty="0" smtClean="0">
                <a:latin typeface="Futura Std Book" panose="020B0502020204020303" pitchFamily="34" charset="0"/>
              </a:rPr>
              <a:t>Productos </a:t>
            </a:r>
            <a:r>
              <a:rPr lang="es-ES" sz="1100" b="1" u="sng" dirty="0">
                <a:latin typeface="Futura Std Book" panose="020B0502020204020303" pitchFamily="34" charset="0"/>
              </a:rPr>
              <a:t>turísticos de naturaleza, cultura y náutico del Corredor </a:t>
            </a:r>
            <a:r>
              <a:rPr lang="es-ES" sz="1100" b="1" u="sng" dirty="0" smtClean="0">
                <a:latin typeface="Futura Std Book" panose="020B0502020204020303" pitchFamily="34" charset="0"/>
              </a:rPr>
              <a:t>Caribe.</a:t>
            </a:r>
            <a:r>
              <a:rPr lang="es-ES" sz="1100" dirty="0" smtClean="0">
                <a:latin typeface="Futura Std Book" panose="020B0502020204020303" pitchFamily="34" charset="0"/>
              </a:rPr>
              <a:t> Inversión Bolívar </a:t>
            </a:r>
            <a:r>
              <a:rPr lang="es-ES" sz="1100" dirty="0">
                <a:latin typeface="Futura Std Book" panose="020B0502020204020303" pitchFamily="34" charset="0"/>
              </a:rPr>
              <a:t>$</a:t>
            </a:r>
            <a:r>
              <a:rPr lang="es-ES" sz="1100" dirty="0" smtClean="0">
                <a:latin typeface="Futura Std Book" panose="020B0502020204020303" pitchFamily="34" charset="0"/>
              </a:rPr>
              <a:t>1.011.471.993,00 (</a:t>
            </a:r>
            <a:r>
              <a:rPr lang="es-ES" sz="1100" dirty="0">
                <a:latin typeface="Futura Std Book" panose="020B0502020204020303" pitchFamily="34" charset="0"/>
              </a:rPr>
              <a:t>Fontur $</a:t>
            </a:r>
            <a:r>
              <a:rPr lang="es-ES" sz="1100" dirty="0" smtClean="0">
                <a:latin typeface="Futura Std Book" panose="020B0502020204020303" pitchFamily="34" charset="0"/>
              </a:rPr>
              <a:t>1.011.471.993) </a:t>
            </a:r>
            <a:r>
              <a:rPr 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Proponente: </a:t>
            </a:r>
            <a:r>
              <a:rPr lang="es-ES" sz="1100" dirty="0" smtClean="0">
                <a:latin typeface="Futura Std Book" panose="020B0502020204020303" pitchFamily="34" charset="0"/>
              </a:rPr>
              <a:t>MinCIT. Estado: En pre-viabilidad</a:t>
            </a:r>
            <a:r>
              <a:rPr 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ES" sz="1100" dirty="0">
                <a:latin typeface="Futura Std Book" panose="020B0502020204020303" pitchFamily="34" charset="0"/>
              </a:rPr>
              <a:t>Departamentos de impacto: Atlántico, Bolívar, Cesar, La Guajira y </a:t>
            </a:r>
            <a:r>
              <a:rPr lang="es-ES" sz="1100" dirty="0" smtClean="0">
                <a:latin typeface="Futura Std Book" panose="020B0502020204020303" pitchFamily="34" charset="0"/>
              </a:rPr>
              <a:t>Magdalena</a:t>
            </a:r>
          </a:p>
          <a:p>
            <a:pPr algn="just"/>
            <a:r>
              <a:rPr lang="es-CO" sz="1000" b="1" u="sng" dirty="0" smtClean="0">
                <a:latin typeface="Futura Std Book" panose="020B0502020204020303" pitchFamily="34" charset="0"/>
              </a:rPr>
              <a:t>►</a:t>
            </a:r>
            <a:r>
              <a:rPr lang="es-CO" sz="1050" b="1" u="sng" dirty="0" smtClean="0">
                <a:latin typeface="Futura Std Book" panose="020B0502020204020303" pitchFamily="34" charset="0"/>
              </a:rPr>
              <a:t>Plan </a:t>
            </a:r>
            <a:r>
              <a:rPr lang="es-CO" sz="1050" b="1" u="sng" dirty="0">
                <a:latin typeface="Futura Std Book" panose="020B0502020204020303" pitchFamily="34" charset="0"/>
              </a:rPr>
              <a:t>estratégico de Innovación </a:t>
            </a:r>
            <a:r>
              <a:rPr lang="es-CO" sz="1100" b="1" u="sng" dirty="0">
                <a:latin typeface="Futura Std Book" panose="020B0502020204020303" pitchFamily="34" charset="0"/>
              </a:rPr>
              <a:t>y Desarrollo Tecnológico para el Impulso de </a:t>
            </a:r>
            <a:r>
              <a:rPr lang="es-CO" sz="1050" b="1" u="sng" dirty="0">
                <a:latin typeface="Futura Std Book" panose="020B0502020204020303" pitchFamily="34" charset="0"/>
              </a:rPr>
              <a:t>la Competitividad y Productividad del Sector </a:t>
            </a:r>
            <a:r>
              <a:rPr lang="es-CO" sz="1050" b="1" u="sng" dirty="0" smtClean="0">
                <a:latin typeface="Futura Std Book" panose="020B0502020204020303" pitchFamily="34" charset="0"/>
              </a:rPr>
              <a:t>Hotelero:</a:t>
            </a:r>
            <a:r>
              <a:rPr lang="es-CO" sz="1050" dirty="0" smtClean="0">
                <a:latin typeface="Futura Std Book" panose="020B0502020204020303" pitchFamily="34" charset="0"/>
              </a:rPr>
              <a:t> </a:t>
            </a:r>
            <a:r>
              <a:rPr lang="es-ES" altLang="es-CO" sz="105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Inversión Bolívar </a:t>
            </a:r>
            <a:r>
              <a:rPr lang="es-CO" sz="1050" dirty="0">
                <a:latin typeface="Futura Std Book" panose="020B0502020204020303" pitchFamily="34" charset="0"/>
              </a:rPr>
              <a:t>$121.494.668 </a:t>
            </a:r>
            <a:r>
              <a:rPr lang="es-ES" sz="1050" dirty="0">
                <a:latin typeface="Futura Std Book" panose="020B0502020204020303" pitchFamily="34" charset="0"/>
              </a:rPr>
              <a:t>Fontur $859.419.707; </a:t>
            </a:r>
            <a:r>
              <a:rPr lang="es-ES" sz="1050" dirty="0" smtClean="0">
                <a:latin typeface="Futura Std Book" panose="020B0502020204020303" pitchFamily="34" charset="0"/>
              </a:rPr>
              <a:t>contrapartida </a:t>
            </a:r>
            <a:r>
              <a:rPr lang="es-ES" sz="1050" dirty="0" smtClean="0">
                <a:latin typeface="Futura Std Book" panose="020B0502020204020303" pitchFamily="34" charset="0"/>
              </a:rPr>
              <a:t>$</a:t>
            </a:r>
            <a:r>
              <a:rPr lang="es-ES" sz="1050" dirty="0">
                <a:latin typeface="Futura Std Book" panose="020B0502020204020303" pitchFamily="34" charset="0"/>
              </a:rPr>
              <a:t>234.032.305</a:t>
            </a:r>
            <a:r>
              <a:rPr lang="es-CO" sz="1050" dirty="0" smtClean="0">
                <a:latin typeface="Futura Std Book" panose="020B0502020204020303" pitchFamily="34" charset="0"/>
              </a:rPr>
              <a:t> Total </a:t>
            </a:r>
            <a:r>
              <a:rPr lang="es-CO" sz="1050" dirty="0">
                <a:latin typeface="Futura Std Book" panose="020B0502020204020303" pitchFamily="34" charset="0"/>
              </a:rPr>
              <a:t>Proyecto</a:t>
            </a:r>
            <a:r>
              <a:rPr lang="es-CO" sz="1050" dirty="0" smtClean="0">
                <a:latin typeface="Futura Std Book" panose="020B0502020204020303" pitchFamily="34" charset="0"/>
              </a:rPr>
              <a:t>:</a:t>
            </a:r>
            <a:r>
              <a:rPr lang="es-ES" sz="1050" dirty="0">
                <a:latin typeface="Futura Std Book" panose="020B0502020204020303" pitchFamily="34" charset="0"/>
              </a:rPr>
              <a:t> $</a:t>
            </a:r>
            <a:r>
              <a:rPr lang="es-ES" sz="1050" dirty="0" smtClean="0">
                <a:latin typeface="Futura Std Book" panose="020B0502020204020303" pitchFamily="34" charset="0"/>
              </a:rPr>
              <a:t>1.093.452.012</a:t>
            </a:r>
            <a:r>
              <a:rPr lang="es-CO" sz="1050" dirty="0" smtClean="0">
                <a:latin typeface="Futura Std Book" panose="020B0502020204020303" pitchFamily="34" charset="0"/>
              </a:rPr>
              <a:t>. Proponente: Cotelco</a:t>
            </a:r>
            <a:r>
              <a:rPr lang="es-ES" altLang="es-CO" sz="105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ES" altLang="es-CO" sz="105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Pre-viable. </a:t>
            </a:r>
            <a:r>
              <a:rPr lang="es-ES" sz="1050" dirty="0" smtClean="0">
                <a:latin typeface="Futura Std Book" panose="020B0502020204020303" pitchFamily="34" charset="0"/>
              </a:rPr>
              <a:t>Departamentos </a:t>
            </a:r>
            <a:r>
              <a:rPr lang="es-ES" sz="1050" dirty="0">
                <a:latin typeface="Futura Std Book" panose="020B0502020204020303" pitchFamily="34" charset="0"/>
              </a:rPr>
              <a:t>de impacto: Antioquia, Atlántico, Bolívar, Caldas, Cundinamarca, Magdalena, Quindío, Risaralda, Valle del Cauca.</a:t>
            </a:r>
            <a:r>
              <a:rPr lang="es-ES" altLang="es-CO" sz="105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endParaRPr lang="es-ES" altLang="es-CO" sz="11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graphicFrame>
        <p:nvGraphicFramePr>
          <p:cNvPr id="13" name="Gráfico 1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38739645"/>
              </p:ext>
            </p:extLst>
          </p:nvPr>
        </p:nvGraphicFramePr>
        <p:xfrm>
          <a:off x="2349149" y="1417508"/>
          <a:ext cx="2886076" cy="104775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</p:spTree>
    <p:extLst>
      <p:ext uri="{BB962C8B-B14F-4D97-AF65-F5344CB8AC3E}">
        <p14:creationId xmlns:p14="http://schemas.microsoft.com/office/powerpoint/2010/main" val="323309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/>
          <p:cNvSpPr/>
          <p:nvPr/>
        </p:nvSpPr>
        <p:spPr>
          <a:xfrm>
            <a:off x="-18124" y="864442"/>
            <a:ext cx="6891202" cy="8279557"/>
          </a:xfrm>
          <a:prstGeom prst="rect">
            <a:avLst/>
          </a:prstGeom>
          <a:solidFill>
            <a:srgbClr val="0093D0">
              <a:alpha val="10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algn="just"/>
            <a:r>
              <a:rPr lang="es-CO" sz="1100" b="1" dirty="0">
                <a:latin typeface="Futura Std Book" panose="020B0502020204020303" pitchFamily="34" charset="0"/>
                <a:ea typeface="Calibri" panose="020F0502020204030204" pitchFamily="34" charset="0"/>
              </a:rPr>
              <a:t>Proyectos a destacar </a:t>
            </a:r>
            <a:r>
              <a:rPr lang="es-CO" sz="1100" b="1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2018 (ene-jul):</a:t>
            </a:r>
            <a:endParaRPr lang="es-CO" sz="1100" b="1" dirty="0">
              <a:latin typeface="Futura Std Book" panose="020B0502020204020303" pitchFamily="34" charset="0"/>
              <a:ea typeface="Calibri" panose="020F050202020403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§"/>
              <a:tabLst>
                <a:tab pos="135728" algn="l"/>
              </a:tabLst>
            </a:pPr>
            <a:r>
              <a:rPr lang="es-CO" altLang="es-CO" sz="1100" b="1" u="sng" dirty="0" smtClean="0">
                <a:latin typeface="Futura Std Book" panose="020B0502020204020303" pitchFamily="34" charset="0"/>
              </a:rPr>
              <a:t>Barú </a:t>
            </a:r>
            <a:r>
              <a:rPr lang="es-CO" altLang="es-CO" sz="1100" b="1" u="sng" dirty="0">
                <a:latin typeface="Futura Std Book" panose="020B0502020204020303" pitchFamily="34" charset="0"/>
              </a:rPr>
              <a:t>isla de </a:t>
            </a:r>
            <a:r>
              <a:rPr lang="es-CO" altLang="es-CO" sz="1100" b="1" u="sng" dirty="0" smtClean="0">
                <a:latin typeface="Futura Std Book" panose="020B0502020204020303" pitchFamily="34" charset="0"/>
              </a:rPr>
              <a:t>aves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Inversión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Bolívar: $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320.696.777. </a:t>
            </a:r>
            <a:r>
              <a:rPr lang="es-ES" sz="1100" dirty="0">
                <a:latin typeface="Futura Std Book" panose="020B0502020204020303" pitchFamily="34" charset="0"/>
              </a:rPr>
              <a:t>Fontur. Contrapartida </a:t>
            </a:r>
            <a:r>
              <a:rPr lang="es-ES" sz="1100" dirty="0" smtClean="0">
                <a:latin typeface="Futura Std Book" panose="020B0502020204020303" pitchFamily="34" charset="0"/>
              </a:rPr>
              <a:t>$80.224.000 </a:t>
            </a:r>
            <a:r>
              <a:rPr lang="es-ES" sz="1100" dirty="0">
                <a:latin typeface="Futura Std Book" panose="020B0502020204020303" pitchFamily="34" charset="0"/>
              </a:rPr>
              <a:t>Total Proyecto </a:t>
            </a:r>
            <a:r>
              <a:rPr lang="es-ES" sz="1100" dirty="0" smtClean="0">
                <a:latin typeface="Futura Std Book" panose="020B0502020204020303" pitchFamily="34" charset="0"/>
              </a:rPr>
              <a:t>$400.920.777. </a:t>
            </a:r>
            <a:r>
              <a:rPr lang="es-ES" altLang="es-CO" sz="11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Proponente: Fundación Aviario Nacional de Colombia.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Corresponde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s-MX" sz="1100" dirty="0">
                <a:latin typeface="Futura Std Book" panose="020B0502020204020303" pitchFamily="34" charset="0"/>
              </a:rPr>
              <a:t>plan de medios en paraderos, revistas, aeropuertos, terminales, pantallas, </a:t>
            </a:r>
            <a:r>
              <a:rPr lang="es-MX" sz="1100" dirty="0" err="1">
                <a:latin typeface="Futura Std Book" panose="020B0502020204020303" pitchFamily="34" charset="0"/>
              </a:rPr>
              <a:t>mupis</a:t>
            </a:r>
            <a:r>
              <a:rPr lang="es-MX" sz="1100" dirty="0">
                <a:latin typeface="Futura Std Book" panose="020B0502020204020303" pitchFamily="34" charset="0"/>
              </a:rPr>
              <a:t>, aviones, producción, </a:t>
            </a:r>
            <a:r>
              <a:rPr lang="es-MX" sz="1100" dirty="0" smtClean="0">
                <a:latin typeface="Futura Std Book" panose="020B0502020204020303" pitchFamily="34" charset="0"/>
              </a:rPr>
              <a:t>digital</a:t>
            </a:r>
            <a:r>
              <a:rPr lang="es-ES" sz="1100" dirty="0" smtClean="0">
                <a:solidFill>
                  <a:prstClr val="black"/>
                </a:solidFill>
                <a:latin typeface="Futura Std Book" panose="020B0502020204020303" pitchFamily="34" charset="0"/>
                <a:cs typeface="Arial" panose="020B0604020202020204" pitchFamily="34" charset="0"/>
              </a:rPr>
              <a:t>.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</a:t>
            </a:r>
            <a:r>
              <a:rPr lang="es-ES" altLang="es-CO" sz="11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s-ES" altLang="es-CO" sz="11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ejecución.</a:t>
            </a: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es-CO" sz="1100" b="1" u="sng" dirty="0">
                <a:latin typeface="Futura Std Book" panose="020B0502020204020303" pitchFamily="34" charset="0"/>
              </a:rPr>
              <a:t>Cartagena Destino de Cine </a:t>
            </a:r>
            <a:r>
              <a:rPr lang="es-CO" sz="1100" b="1" u="sng" dirty="0" smtClean="0">
                <a:latin typeface="Futura Std Book" panose="020B0502020204020303" pitchFamily="34" charset="0"/>
              </a:rPr>
              <a:t>2018 </a:t>
            </a:r>
            <a:r>
              <a:rPr lang="es-ES" altLang="es-CO" sz="11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Inversión </a:t>
            </a:r>
            <a:r>
              <a:rPr lang="es-ES" altLang="es-CO" sz="11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Bolívar: $</a:t>
            </a:r>
            <a:r>
              <a:rPr lang="es-ES" altLang="es-CO" sz="11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435.000.000. </a:t>
            </a:r>
            <a:r>
              <a:rPr lang="es-ES" sz="1100" dirty="0" smtClean="0">
                <a:latin typeface="Futura Std Book" panose="020B0502020204020303" pitchFamily="34" charset="0"/>
              </a:rPr>
              <a:t>Fontur. </a:t>
            </a:r>
            <a:r>
              <a:rPr lang="es-ES" sz="1100" dirty="0">
                <a:latin typeface="Futura Std Book" panose="020B0502020204020303" pitchFamily="34" charset="0"/>
              </a:rPr>
              <a:t>Contrapartida </a:t>
            </a:r>
            <a:r>
              <a:rPr lang="es-ES" sz="1100" dirty="0" smtClean="0">
                <a:latin typeface="Futura Std Book" panose="020B0502020204020303" pitchFamily="34" charset="0"/>
              </a:rPr>
              <a:t>$108.950.556. </a:t>
            </a:r>
            <a:r>
              <a:rPr lang="es-ES" sz="1100" dirty="0">
                <a:latin typeface="Futura Std Book" panose="020B0502020204020303" pitchFamily="34" charset="0"/>
              </a:rPr>
              <a:t>Total Proyecto $</a:t>
            </a:r>
            <a:r>
              <a:rPr lang="es-ES" sz="1100" dirty="0" smtClean="0">
                <a:latin typeface="Futura Std Book" panose="020B0502020204020303" pitchFamily="34" charset="0"/>
              </a:rPr>
              <a:t>543.950.556. </a:t>
            </a:r>
            <a:r>
              <a:rPr lang="es-ES" altLang="es-CO" sz="11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Proponente</a:t>
            </a:r>
            <a:r>
              <a:rPr lang="es-ES" altLang="es-CO" sz="11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: </a:t>
            </a:r>
            <a:r>
              <a:rPr lang="es-ES" altLang="es-CO" sz="1100" dirty="0" err="1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Gematours</a:t>
            </a:r>
            <a:r>
              <a:rPr lang="es-ES" altLang="es-CO" sz="11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SA.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orresponde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s-CO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Plan de medios digital, sedes del evento, servicios de traducción simultánea y viaje de familiarización de </a:t>
            </a:r>
            <a:r>
              <a:rPr lang="es-CO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periodistas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. Estado: Terminado. Fecha realización del evento: 28 de febrero al 5 de marzo de 2018.</a:t>
            </a:r>
          </a:p>
          <a:p>
            <a:pPr marL="171450" indent="-171450" algn="just" defTabSz="685783">
              <a:buFont typeface="Wingdings" panose="05000000000000000000" pitchFamily="2" charset="2"/>
              <a:buChar char="§"/>
              <a:tabLst>
                <a:tab pos="135728" algn="l"/>
              </a:tabLst>
            </a:pPr>
            <a:r>
              <a:rPr lang="es-CO" altLang="es-CO" sz="1100" b="1" u="sng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Promoción </a:t>
            </a:r>
            <a:r>
              <a:rPr lang="es-CO" altLang="es-CO" sz="1100" b="1" u="sng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internacional </a:t>
            </a:r>
            <a:r>
              <a:rPr lang="es-CO" altLang="es-CO" sz="1100" b="1" u="sng" dirty="0" err="1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multidestino</a:t>
            </a:r>
            <a:r>
              <a:rPr lang="es-CO" altLang="es-CO" sz="1100" b="1" u="sng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alrededor de la experiencia de hoteles boutique </a:t>
            </a:r>
            <a:r>
              <a:rPr lang="es-CO" altLang="es-CO" sz="1100" b="1" u="sng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históricos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Inversión </a:t>
            </a:r>
            <a:r>
              <a:rPr lang="es-ES" altLang="es-CO" sz="1100" dirty="0" err="1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Bolivar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: $343.470.000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ES" sz="1100" dirty="0">
                <a:latin typeface="Futura Std Book" panose="020B0502020204020303" pitchFamily="34" charset="0"/>
              </a:rPr>
              <a:t>(Fontur </a:t>
            </a:r>
            <a:r>
              <a:rPr lang="es-ES" sz="1100" dirty="0" smtClean="0">
                <a:latin typeface="Futura Std Book" panose="020B0502020204020303" pitchFamily="34" charset="0"/>
              </a:rPr>
              <a:t>$457.960.000. </a:t>
            </a:r>
            <a:r>
              <a:rPr lang="es-ES" sz="1100" dirty="0">
                <a:latin typeface="Futura Std Book" panose="020B0502020204020303" pitchFamily="34" charset="0"/>
              </a:rPr>
              <a:t>Contrapartida </a:t>
            </a:r>
            <a:r>
              <a:rPr lang="es-ES" sz="1100" dirty="0" smtClean="0">
                <a:latin typeface="Futura Std Book" panose="020B0502020204020303" pitchFamily="34" charset="0"/>
              </a:rPr>
              <a:t>$114.500.000</a:t>
            </a:r>
            <a:r>
              <a:rPr lang="es-ES" sz="1100" dirty="0">
                <a:latin typeface="Futura Std Book" panose="020B0502020204020303" pitchFamily="34" charset="0"/>
              </a:rPr>
              <a:t>. Total Proyecto $572.460.000</a:t>
            </a:r>
            <a:r>
              <a:rPr lang="es-ES" sz="1100" dirty="0" smtClean="0">
                <a:latin typeface="Futura Std Book" panose="020B0502020204020303" pitchFamily="34" charset="0"/>
              </a:rPr>
              <a:t>)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Proponente: Red de Turismo Evoca </a:t>
            </a:r>
            <a:r>
              <a:rPr lang="es-ES" altLang="es-CO" sz="1100" dirty="0" err="1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Historic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Boutique Hoteles. Corresponde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s-CO" sz="1100" dirty="0">
                <a:latin typeface="Futura Std Book" panose="020B0502020204020303" pitchFamily="34" charset="0"/>
              </a:rPr>
              <a:t>producción de video promocional, folleto, fotografías y 3 agendas comerciales en México, USA y Brasil</a:t>
            </a:r>
            <a:r>
              <a:rPr lang="es-ES" sz="1100" dirty="0">
                <a:solidFill>
                  <a:prstClr val="black"/>
                </a:solidFill>
                <a:latin typeface="Futura Std Book" panose="020B0502020204020303" pitchFamily="34" charset="0"/>
                <a:cs typeface="Arial" panose="020B0604020202020204" pitchFamily="34" charset="0"/>
              </a:rPr>
              <a:t>.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en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ejecución.</a:t>
            </a:r>
          </a:p>
          <a:p>
            <a:pPr marL="171450" indent="-171450" algn="just" defTabSz="685783">
              <a:buFont typeface="Wingdings" panose="05000000000000000000" pitchFamily="2" charset="2"/>
              <a:buChar char="§"/>
              <a:tabLst>
                <a:tab pos="135728" algn="l"/>
              </a:tabLst>
            </a:pPr>
            <a:r>
              <a:rPr lang="es-CO" altLang="es-CO" sz="1100" b="1" u="sng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Participación de la Red Turística de Pueblos Patrimonio en la Vitrina </a:t>
            </a:r>
            <a:r>
              <a:rPr lang="es-CO" altLang="es-CO" sz="1100" b="1" u="sng" dirty="0" err="1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Anato</a:t>
            </a:r>
            <a:r>
              <a:rPr lang="es-CO" altLang="es-CO" sz="1100" b="1" u="sng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CO" altLang="es-CO" sz="1100" b="1" u="sng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2018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Inversión </a:t>
            </a:r>
            <a:r>
              <a:rPr lang="es-ES" altLang="es-CO" sz="1100" dirty="0" err="1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Bolivar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: $8.823.530. </a:t>
            </a:r>
            <a:r>
              <a:rPr lang="es-ES" sz="1100" dirty="0">
                <a:latin typeface="Futura Std Book" panose="020B0502020204020303" pitchFamily="34" charset="0"/>
              </a:rPr>
              <a:t>(</a:t>
            </a:r>
            <a:r>
              <a:rPr lang="es-ES" sz="1100" dirty="0" err="1">
                <a:latin typeface="Futura Std Book" panose="020B0502020204020303" pitchFamily="34" charset="0"/>
              </a:rPr>
              <a:t>Fontur</a:t>
            </a:r>
            <a:r>
              <a:rPr lang="es-ES" sz="1100" dirty="0">
                <a:latin typeface="Futura Std Book" panose="020B0502020204020303" pitchFamily="34" charset="0"/>
              </a:rPr>
              <a:t> $150.000.020. Total Proyecto $150.000.020)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Proponente: Ministerio de Comercio, Industria y Turismo. Corresponde a </a:t>
            </a:r>
            <a:r>
              <a:rPr lang="es-CO" sz="1100" dirty="0">
                <a:latin typeface="Futura Std Book" panose="020B0502020204020303" pitchFamily="34" charset="0"/>
              </a:rPr>
              <a:t>Diseño, montaje  y desmontaje de 1 stand en área total de 50,46 metros cuadrados</a:t>
            </a:r>
            <a:r>
              <a:rPr lang="es-ES" sz="1100" dirty="0">
                <a:solidFill>
                  <a:prstClr val="black"/>
                </a:solidFill>
                <a:latin typeface="Futura Std Book" panose="020B0502020204020303" pitchFamily="34" charset="0"/>
                <a:cs typeface="Arial" panose="020B0604020202020204" pitchFamily="34" charset="0"/>
              </a:rPr>
              <a:t>.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terminado.</a:t>
            </a:r>
          </a:p>
          <a:p>
            <a:pPr marL="171450" indent="-171450" algn="just" defTabSz="685783">
              <a:buFont typeface="Wingdings" panose="05000000000000000000" pitchFamily="2" charset="2"/>
              <a:buChar char="§"/>
              <a:tabLst>
                <a:tab pos="135728" algn="l"/>
              </a:tabLst>
            </a:pPr>
            <a:r>
              <a:rPr lang="es-CO" altLang="es-CO" sz="1100" b="1" u="sng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Adición 2 SITUR </a:t>
            </a:r>
            <a:r>
              <a:rPr lang="es-CO" altLang="es-CO" sz="1100" b="1" u="sng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Bolívar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Inversión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Bolívar: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</a:rPr>
              <a:t>$613.464.833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r>
              <a:rPr lang="es-ES" sz="1100" dirty="0">
                <a:latin typeface="Futura Std Book" panose="020B0502020204020303" pitchFamily="34" charset="0"/>
              </a:rPr>
              <a:t>(</a:t>
            </a:r>
            <a:r>
              <a:rPr lang="es-ES" sz="1100" dirty="0" err="1">
                <a:latin typeface="Futura Std Book" panose="020B0502020204020303" pitchFamily="34" charset="0"/>
              </a:rPr>
              <a:t>Fontur</a:t>
            </a:r>
            <a:r>
              <a:rPr lang="es-ES" sz="1100" dirty="0">
                <a:latin typeface="Futura Std Book" panose="020B0502020204020303" pitchFamily="34" charset="0"/>
              </a:rPr>
              <a:t>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</a:rPr>
              <a:t>$613.464.833;</a:t>
            </a:r>
            <a:r>
              <a:rPr lang="es-ES" sz="1100" dirty="0">
                <a:latin typeface="Futura Std Book" panose="020B0502020204020303" pitchFamily="34" charset="0"/>
              </a:rPr>
              <a:t> Contrapartida $0. Total Proyecto $1.535.706.733)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Proponente: Ministerio de Comercio, Industria y Turismo. Corresponde a </a:t>
            </a:r>
            <a:r>
              <a:rPr lang="es-CO" sz="1100" dirty="0">
                <a:latin typeface="Futura Std Book" panose="020B0502020204020303" pitchFamily="34" charset="0"/>
              </a:rPr>
              <a:t>6 mediciones de: turismo receptor; interno y emisor; oferta; empleo; formalidad y turismo sostenible</a:t>
            </a:r>
            <a:r>
              <a:rPr lang="es-CO" sz="1100" dirty="0" smtClean="0">
                <a:latin typeface="Futura Std Book" panose="020B0502020204020303" pitchFamily="34" charset="0"/>
              </a:rPr>
              <a:t>.</a:t>
            </a:r>
            <a:r>
              <a:rPr lang="es-ES" sz="1100" dirty="0" smtClean="0">
                <a:solidFill>
                  <a:prstClr val="black"/>
                </a:solidFill>
                <a:latin typeface="Futura Std Book" panose="020B0502020204020303" pitchFamily="34" charset="0"/>
                <a:cs typeface="Arial" panose="020B0604020202020204" pitchFamily="34" charset="0"/>
              </a:rPr>
              <a:t>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en ejecución.</a:t>
            </a:r>
          </a:p>
          <a:p>
            <a:pPr algn="just"/>
            <a:r>
              <a:rPr lang="es-CO" sz="1100" b="1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Proyectos </a:t>
            </a:r>
            <a:r>
              <a:rPr lang="es-CO" sz="1100" b="1" dirty="0">
                <a:latin typeface="Futura Std Book" panose="020B0502020204020303" pitchFamily="34" charset="0"/>
                <a:ea typeface="Calibri" panose="020F0502020204030204" pitchFamily="34" charset="0"/>
              </a:rPr>
              <a:t>a destacar 2018 </a:t>
            </a:r>
            <a:r>
              <a:rPr lang="es-CO" sz="1100" b="1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(agosto):</a:t>
            </a:r>
            <a:endParaRPr lang="es-CO" sz="1100" b="1" dirty="0">
              <a:latin typeface="Futura Std Book" panose="020B0502020204020303" pitchFamily="34" charset="0"/>
              <a:ea typeface="Calibri" panose="020F0502020204030204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es-CO" sz="1100" b="1" u="sng" dirty="0">
                <a:solidFill>
                  <a:prstClr val="black"/>
                </a:solidFill>
                <a:latin typeface="Futura Std Book" panose="020B0502020204020303" pitchFamily="34" charset="0"/>
              </a:rPr>
              <a:t>Promoción de Cartagena, en el marco del evento “+ Cartagena</a:t>
            </a:r>
            <a:r>
              <a:rPr lang="es-CO" sz="1100" b="1" u="sng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”.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Inversión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Bolívar: $321.800.000 </a:t>
            </a:r>
            <a:r>
              <a:rPr lang="es-ES" sz="1100" dirty="0">
                <a:solidFill>
                  <a:prstClr val="black"/>
                </a:solidFill>
                <a:latin typeface="Futura Std Book" panose="020B0502020204020303" pitchFamily="34" charset="0"/>
              </a:rPr>
              <a:t>(</a:t>
            </a:r>
            <a:r>
              <a:rPr lang="es-ES" sz="1100" dirty="0" err="1">
                <a:solidFill>
                  <a:prstClr val="black"/>
                </a:solidFill>
                <a:latin typeface="Futura Std Book" panose="020B0502020204020303" pitchFamily="34" charset="0"/>
              </a:rPr>
              <a:t>Fontur</a:t>
            </a:r>
            <a:r>
              <a:rPr lang="es-ES" sz="1100" dirty="0">
                <a:solidFill>
                  <a:prstClr val="black"/>
                </a:solidFill>
                <a:latin typeface="Futura Std Book" panose="020B0502020204020303" pitchFamily="34" charset="0"/>
              </a:rPr>
              <a:t>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$321.800.000</a:t>
            </a:r>
            <a:r>
              <a:rPr lang="es-ES" sz="1100" dirty="0">
                <a:solidFill>
                  <a:prstClr val="black"/>
                </a:solidFill>
                <a:latin typeface="Futura Std Book" panose="020B0502020204020303" pitchFamily="34" charset="0"/>
              </a:rPr>
              <a:t>. Total Proyecto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$321.800.000</a:t>
            </a:r>
            <a:r>
              <a:rPr lang="es-ES" sz="1100" dirty="0">
                <a:solidFill>
                  <a:prstClr val="black"/>
                </a:solidFill>
                <a:latin typeface="Futura Std Book" panose="020B0502020204020303" pitchFamily="34" charset="0"/>
              </a:rPr>
              <a:t>)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Corresponde a plan de medios; producción, montaje y arrendamiento de espacios; workshops y </a:t>
            </a:r>
            <a:r>
              <a:rPr lang="es-ES" altLang="es-CO" sz="1100" dirty="0" err="1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Press-trip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en el marco del +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Cartagena.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en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ejecución. Fecha realización del evento: del 3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al 5 de octubre de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2018.</a:t>
            </a: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es-CO" sz="1100" b="1" u="sng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Promoción de </a:t>
            </a:r>
            <a:r>
              <a:rPr lang="es-CO" sz="1100" b="1" u="sng" dirty="0" err="1" smtClean="0">
                <a:solidFill>
                  <a:prstClr val="black"/>
                </a:solidFill>
                <a:latin typeface="Futura Std Book" panose="020B0502020204020303" pitchFamily="34" charset="0"/>
              </a:rPr>
              <a:t>Mompox</a:t>
            </a:r>
            <a:r>
              <a:rPr lang="es-CO" sz="1100" b="1" u="sng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 en el VII Festival de Jazz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Inversión Bolívar: $326.626.353 </a:t>
            </a:r>
            <a:r>
              <a:rPr lang="es-ES" sz="11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(</a:t>
            </a:r>
            <a:r>
              <a:rPr lang="es-ES" sz="1100" dirty="0" err="1" smtClean="0">
                <a:solidFill>
                  <a:prstClr val="black"/>
                </a:solidFill>
                <a:latin typeface="Futura Std Book" panose="020B0502020204020303" pitchFamily="34" charset="0"/>
              </a:rPr>
              <a:t>Fontur</a:t>
            </a:r>
            <a:r>
              <a:rPr lang="es-ES" sz="11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$326.626.353 </a:t>
            </a:r>
            <a:r>
              <a:rPr lang="es-ES" sz="11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. Total Proyecto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$326.626.353</a:t>
            </a:r>
            <a:r>
              <a:rPr lang="es-ES" sz="11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)</a:t>
            </a:r>
            <a:r>
              <a:rPr lang="es-ES" sz="1100" dirty="0" smtClean="0">
                <a:solidFill>
                  <a:prstClr val="black"/>
                </a:solidFill>
                <a:latin typeface="Futura Std Book" panose="020B0502020204020303" pitchFamily="34" charset="0"/>
                <a:cs typeface="Arial" panose="020B0604020202020204" pitchFamily="34" charset="0"/>
              </a:rPr>
              <a:t>. C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orresponde a </a:t>
            </a:r>
            <a:r>
              <a:rPr lang="es-CO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Plan de medios en tv cable, prensa, revistas, pantallas, cine, digital y </a:t>
            </a:r>
            <a:r>
              <a:rPr lang="es-CO" altLang="es-CO" sz="1100" dirty="0" err="1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Press-trip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). Estado: en ejecución. Fecha realización del evento: 6 al 8 de septiembre de 2018</a:t>
            </a:r>
          </a:p>
          <a:p>
            <a:pPr algn="just" defTabSz="685783">
              <a:tabLst>
                <a:tab pos="135728" algn="l"/>
              </a:tabLst>
            </a:pPr>
            <a:r>
              <a:rPr lang="es-CO" sz="1100" b="1" dirty="0" smtClean="0">
                <a:latin typeface="Futura Std Book" panose="020B0502020204020303" pitchFamily="34" charset="0"/>
              </a:rPr>
              <a:t>Proyectos </a:t>
            </a:r>
            <a:r>
              <a:rPr lang="es-CO" sz="1100" b="1" dirty="0">
                <a:latin typeface="Futura Std Book" panose="020B0502020204020303" pitchFamily="34" charset="0"/>
              </a:rPr>
              <a:t>relevantes aprobados en 2017</a:t>
            </a:r>
            <a:r>
              <a:rPr lang="es-ES" sz="1100" b="1" dirty="0">
                <a:latin typeface="Futura Std Book" panose="020B0502020204020303" pitchFamily="34" charset="0"/>
              </a:rPr>
              <a:t>:</a:t>
            </a:r>
            <a:endParaRPr lang="es-MX" sz="1100" b="1" dirty="0">
              <a:latin typeface="Futura Std Book" panose="020B0502020204020303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§"/>
            </a:pPr>
            <a:r>
              <a:rPr lang="es-CO" sz="1100" b="1" u="sng" dirty="0" smtClean="0">
                <a:latin typeface="Futura Std Book" panose="020B0502020204020303" pitchFamily="34" charset="0"/>
              </a:rPr>
              <a:t>Promoción </a:t>
            </a:r>
            <a:r>
              <a:rPr lang="es-CO" sz="1100" b="1" u="sng" dirty="0">
                <a:latin typeface="Futura Std Book" panose="020B0502020204020303" pitchFamily="34" charset="0"/>
              </a:rPr>
              <a:t>de </a:t>
            </a:r>
            <a:r>
              <a:rPr lang="es-CO" sz="1100" b="1" u="sng" dirty="0" err="1" smtClean="0">
                <a:latin typeface="Futura Std Book" panose="020B0502020204020303" pitchFamily="34" charset="0"/>
              </a:rPr>
              <a:t>Mompox</a:t>
            </a:r>
            <a:r>
              <a:rPr lang="es-CO" sz="1100" b="1" u="sng" dirty="0" smtClean="0">
                <a:latin typeface="Futura Std Book" panose="020B0502020204020303" pitchFamily="34" charset="0"/>
              </a:rPr>
              <a:t> </a:t>
            </a:r>
            <a:r>
              <a:rPr lang="es-ES" altLang="es-CO" sz="11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Inversión </a:t>
            </a:r>
            <a:r>
              <a:rPr lang="es-ES" altLang="es-CO" sz="11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Bolívar: $</a:t>
            </a:r>
            <a:r>
              <a:rPr lang="es-ES" altLang="es-CO" sz="11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1.654.800.043 </a:t>
            </a:r>
            <a:r>
              <a:rPr lang="es-ES" sz="1100" dirty="0" smtClean="0">
                <a:latin typeface="Futura Std Book" panose="020B0502020204020303" pitchFamily="34" charset="0"/>
              </a:rPr>
              <a:t>(</a:t>
            </a:r>
            <a:r>
              <a:rPr lang="es-ES" sz="1100" dirty="0" err="1">
                <a:latin typeface="Futura Std Book" panose="020B0502020204020303" pitchFamily="34" charset="0"/>
              </a:rPr>
              <a:t>Fontur</a:t>
            </a:r>
            <a:r>
              <a:rPr lang="es-ES" sz="1100" dirty="0">
                <a:latin typeface="Futura Std Book" panose="020B0502020204020303" pitchFamily="34" charset="0"/>
              </a:rPr>
              <a:t> </a:t>
            </a:r>
            <a:r>
              <a:rPr lang="es-ES" altLang="es-CO" sz="11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$1.654.800.043</a:t>
            </a:r>
            <a:r>
              <a:rPr lang="es-ES" sz="1100" dirty="0">
                <a:latin typeface="Futura Std Book" panose="020B0502020204020303" pitchFamily="34" charset="0"/>
              </a:rPr>
              <a:t>. Total Proyecto </a:t>
            </a:r>
            <a:r>
              <a:rPr lang="es-ES" altLang="es-CO" sz="11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$1.654.800.043</a:t>
            </a:r>
            <a:r>
              <a:rPr lang="es-ES" sz="1100" dirty="0">
                <a:latin typeface="Futura Std Book" panose="020B0502020204020303" pitchFamily="34" charset="0"/>
              </a:rPr>
              <a:t>)</a:t>
            </a:r>
            <a:r>
              <a:rPr lang="es-ES" altLang="es-CO" sz="11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ES" altLang="es-CO" sz="11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Proponente: Secretaria de Turismo – </a:t>
            </a:r>
            <a:r>
              <a:rPr lang="es-ES" altLang="es-CO" sz="1100" dirty="0" err="1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Allcaldía</a:t>
            </a:r>
            <a:r>
              <a:rPr lang="es-ES" altLang="es-CO" sz="11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de Santa Cruz de </a:t>
            </a:r>
            <a:r>
              <a:rPr lang="es-ES" altLang="es-CO" sz="1100" dirty="0" err="1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Mompox</a:t>
            </a:r>
            <a:r>
              <a:rPr lang="es-ES" altLang="es-CO" sz="11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. Corresponde </a:t>
            </a:r>
            <a:r>
              <a:rPr lang="es-ES" altLang="es-CO" sz="11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</a:t>
            </a:r>
            <a:r>
              <a:rPr lang="es-CO" sz="1100" dirty="0">
                <a:latin typeface="Futura Std Book" panose="020B0502020204020303" pitchFamily="34" charset="0"/>
              </a:rPr>
              <a:t>producción de piezas audiovisuales</a:t>
            </a:r>
            <a:r>
              <a:rPr lang="es-ES" altLang="es-CO" sz="11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CO" sz="1100" dirty="0">
                <a:latin typeface="Futura Std Book" panose="020B0502020204020303" pitchFamily="34" charset="0"/>
              </a:rPr>
              <a:t>plan de medios en radio, TV, digital: </a:t>
            </a:r>
            <a:r>
              <a:rPr lang="es-CO" sz="1100" dirty="0" err="1">
                <a:latin typeface="Futura Std Book" panose="020B0502020204020303" pitchFamily="34" charset="0"/>
              </a:rPr>
              <a:t>Youtube</a:t>
            </a:r>
            <a:r>
              <a:rPr lang="es-CO" sz="1100" dirty="0">
                <a:latin typeface="Futura Std Book" panose="020B0502020204020303" pitchFamily="34" charset="0"/>
              </a:rPr>
              <a:t> toma </a:t>
            </a:r>
            <a:r>
              <a:rPr lang="es-CO" sz="1100" dirty="0" err="1">
                <a:latin typeface="Futura Std Book" panose="020B0502020204020303" pitchFamily="34" charset="0"/>
              </a:rPr>
              <a:t>masterhead</a:t>
            </a:r>
            <a:r>
              <a:rPr lang="es-CO" sz="1100" dirty="0">
                <a:latin typeface="Futura Std Book" panose="020B0502020204020303" pitchFamily="34" charset="0"/>
              </a:rPr>
              <a:t>, google y redes sociales; </a:t>
            </a:r>
            <a:r>
              <a:rPr lang="es-CO" sz="1100" dirty="0" err="1">
                <a:latin typeface="Futura Std Book" panose="020B0502020204020303" pitchFamily="34" charset="0"/>
              </a:rPr>
              <a:t>Press-trip</a:t>
            </a:r>
            <a:r>
              <a:rPr lang="es-CO" sz="1100" dirty="0">
                <a:latin typeface="Futura Std Book" panose="020B0502020204020303" pitchFamily="34" charset="0"/>
              </a:rPr>
              <a:t> </a:t>
            </a:r>
            <a:r>
              <a:rPr lang="es-CO" sz="1100" dirty="0" err="1">
                <a:latin typeface="Futura Std Book" panose="020B0502020204020303" pitchFamily="34" charset="0"/>
              </a:rPr>
              <a:t>Festi</a:t>
            </a:r>
            <a:r>
              <a:rPr lang="es-CO" sz="1100" dirty="0">
                <a:latin typeface="Futura Std Book" panose="020B0502020204020303" pitchFamily="34" charset="0"/>
              </a:rPr>
              <a:t> </a:t>
            </a:r>
            <a:r>
              <a:rPr lang="es-CO" sz="1100" dirty="0" smtClean="0">
                <a:latin typeface="Futura Std Book" panose="020B0502020204020303" pitchFamily="34" charset="0"/>
              </a:rPr>
              <a:t>Jazz. </a:t>
            </a:r>
            <a:r>
              <a:rPr lang="es-ES" altLang="es-CO" sz="11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en </a:t>
            </a:r>
            <a:r>
              <a:rPr lang="es-ES" altLang="es-CO" sz="11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ejecución. </a:t>
            </a:r>
            <a:r>
              <a:rPr lang="es-CO" sz="1100" dirty="0" smtClean="0">
                <a:latin typeface="Futura Std Book" panose="020B0502020204020303" pitchFamily="34" charset="0"/>
              </a:rPr>
              <a:t>Fecha realización del evento </a:t>
            </a:r>
            <a:r>
              <a:rPr lang="es-CO" sz="1100" dirty="0">
                <a:latin typeface="Futura Std Book" panose="020B0502020204020303" pitchFamily="34" charset="0"/>
              </a:rPr>
              <a:t>21 al 23 de sept. 2017; 3 </a:t>
            </a:r>
            <a:r>
              <a:rPr lang="es-CO" sz="1100" dirty="0" err="1">
                <a:latin typeface="Futura Std Book" panose="020B0502020204020303" pitchFamily="34" charset="0"/>
              </a:rPr>
              <a:t>Fam-Trips</a:t>
            </a:r>
            <a:r>
              <a:rPr lang="es-ES" altLang="es-CO" sz="11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. </a:t>
            </a:r>
            <a:endParaRPr lang="es-CO" altLang="es-CO" sz="1100" b="1" dirty="0" smtClean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685783">
              <a:tabLst>
                <a:tab pos="135728" algn="l"/>
              </a:tabLst>
            </a:pPr>
            <a:endParaRPr lang="es-CO" altLang="es-CO" sz="1100" b="1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685783">
              <a:tabLst>
                <a:tab pos="135728" algn="l"/>
              </a:tabLst>
            </a:pPr>
            <a:endParaRPr lang="es-CO" altLang="es-CO" sz="1100" b="1" dirty="0" smtClean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685783">
              <a:tabLst>
                <a:tab pos="135728" algn="l"/>
              </a:tabLst>
            </a:pPr>
            <a:endParaRPr lang="es-CO" altLang="es-CO" sz="1100" b="1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685783">
              <a:tabLst>
                <a:tab pos="135728" algn="l"/>
              </a:tabLst>
            </a:pPr>
            <a:endParaRPr lang="es-CO" altLang="es-CO" sz="1100" b="1" dirty="0" smtClean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685783">
              <a:tabLst>
                <a:tab pos="135728" algn="l"/>
              </a:tabLst>
            </a:pPr>
            <a:endParaRPr lang="es-CO" altLang="es-CO" sz="1100" b="1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685783">
              <a:tabLst>
                <a:tab pos="135728" algn="l"/>
              </a:tabLst>
            </a:pPr>
            <a:endParaRPr lang="es-CO" altLang="es-CO" sz="1100" b="1" dirty="0" smtClean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685783">
              <a:tabLst>
                <a:tab pos="135728" algn="l"/>
              </a:tabLst>
            </a:pPr>
            <a:endParaRPr lang="es-CO" altLang="es-CO" sz="1100" b="1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685783">
              <a:tabLst>
                <a:tab pos="135728" algn="l"/>
              </a:tabLst>
            </a:pPr>
            <a:endParaRPr lang="es-CO" altLang="es-CO" sz="1100" b="1" dirty="0" smtClean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685783">
              <a:tabLst>
                <a:tab pos="135728" algn="l"/>
              </a:tabLst>
            </a:pPr>
            <a:endParaRPr lang="es-CO" altLang="es-CO" sz="1100" b="1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685783">
              <a:tabLst>
                <a:tab pos="135728" algn="l"/>
              </a:tabLst>
            </a:pPr>
            <a:endParaRPr lang="es-CO" altLang="es-CO" sz="1100" b="1" dirty="0" smtClean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-121583"/>
            <a:ext cx="6858001" cy="6750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09" b="60417"/>
          <a:stretch/>
        </p:blipFill>
        <p:spPr bwMode="auto">
          <a:xfrm>
            <a:off x="-15078" y="464333"/>
            <a:ext cx="6888156" cy="4001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CuadroTexto 15"/>
          <p:cNvSpPr txBox="1"/>
          <p:nvPr/>
        </p:nvSpPr>
        <p:spPr>
          <a:xfrm>
            <a:off x="26103" y="464333"/>
            <a:ext cx="151598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Promoción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9" name="CuadroTexto 8"/>
          <p:cNvSpPr txBox="1"/>
          <p:nvPr/>
        </p:nvSpPr>
        <p:spPr>
          <a:xfrm>
            <a:off x="-1523" y="7175677"/>
            <a:ext cx="6858000" cy="1946687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 rtlCol="0">
            <a:spAutoFit/>
          </a:bodyPr>
          <a:lstStyle/>
          <a:p>
            <a:pPr indent="-128588" algn="just" fontAlgn="base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01600" algn="l"/>
              </a:tabLst>
            </a:pPr>
            <a:r>
              <a:rPr lang="es-CO" sz="1050" b="1" dirty="0">
                <a:solidFill>
                  <a:srgbClr val="00800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Proyectos en formulación y </a:t>
            </a:r>
            <a:r>
              <a:rPr lang="es-CO" sz="1050" b="1" dirty="0" smtClean="0">
                <a:solidFill>
                  <a:srgbClr val="008000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evaluación: </a:t>
            </a:r>
          </a:p>
          <a:p>
            <a:pPr marL="171450" indent="-171450" algn="just" fontAlgn="base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01600" algn="l"/>
              </a:tabLst>
            </a:pPr>
            <a:r>
              <a:rPr lang="es-CO" sz="1100" b="1" u="sng" dirty="0" smtClean="0">
                <a:latin typeface="Futura Std Book" panose="020B0502020204020303" pitchFamily="34" charset="0"/>
              </a:rPr>
              <a:t>Promoción </a:t>
            </a:r>
            <a:r>
              <a:rPr lang="es-CO" sz="1100" b="1" u="sng" dirty="0">
                <a:latin typeface="Futura Std Book" panose="020B0502020204020303" pitchFamily="34" charset="0"/>
              </a:rPr>
              <a:t>de los municipios del Corredor Caribe en Bolívar, en la versión XXXIX de la Feria Internacional de Turismo 2019 </a:t>
            </a:r>
            <a:r>
              <a:rPr 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Inversión Bolívar</a:t>
            </a:r>
            <a:r>
              <a:rPr 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: $</a:t>
            </a:r>
            <a:r>
              <a:rPr 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78.430.314. (</a:t>
            </a:r>
            <a:r>
              <a:rPr lang="es-ES" sz="1100" dirty="0">
                <a:latin typeface="Futura Std Book" panose="020B0502020204020303" pitchFamily="34" charset="0"/>
              </a:rPr>
              <a:t>Fontur </a:t>
            </a:r>
            <a:r>
              <a:rPr lang="es-ES" sz="1100" dirty="0" smtClean="0">
                <a:latin typeface="Futura Std Book" panose="020B0502020204020303" pitchFamily="34" charset="0"/>
              </a:rPr>
              <a:t>$78.430.314. </a:t>
            </a:r>
            <a:r>
              <a:rPr lang="es-ES" sz="1100" dirty="0">
                <a:latin typeface="Futura Std Book" panose="020B0502020204020303" pitchFamily="34" charset="0"/>
              </a:rPr>
              <a:t>Contrapartida </a:t>
            </a:r>
            <a:r>
              <a:rPr lang="es-ES" sz="1100" dirty="0" smtClean="0">
                <a:latin typeface="Futura Std Book" panose="020B0502020204020303" pitchFamily="34" charset="0"/>
              </a:rPr>
              <a:t>$78.430.314. </a:t>
            </a:r>
            <a:r>
              <a:rPr lang="es-ES" sz="1100" dirty="0">
                <a:latin typeface="Futura Std Book" panose="020B0502020204020303" pitchFamily="34" charset="0"/>
              </a:rPr>
              <a:t>Total Proyecto </a:t>
            </a:r>
            <a:r>
              <a:rPr lang="es-ES" sz="1100" dirty="0" smtClean="0">
                <a:latin typeface="Futura Std Book" panose="020B0502020204020303" pitchFamily="34" charset="0"/>
              </a:rPr>
              <a:t>$156.860.628)</a:t>
            </a:r>
            <a:r>
              <a:rPr 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Proponente: ICULTUR. Corresponde </a:t>
            </a:r>
            <a:r>
              <a:rPr 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traslado aéreo y material promocional y postproducción de 1 video promocional para </a:t>
            </a:r>
            <a:r>
              <a:rPr lang="es-CO" sz="1100" dirty="0" err="1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Fitur</a:t>
            </a:r>
            <a:r>
              <a:rPr 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2019. Estado</a:t>
            </a:r>
            <a:r>
              <a:rPr 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: en formulación</a:t>
            </a:r>
            <a:endParaRPr lang="es-CO" sz="1100" b="1" u="sng" dirty="0">
              <a:latin typeface="Futura Std Book" panose="020B0502020204020303" pitchFamily="34" charset="0"/>
            </a:endParaRPr>
          </a:p>
          <a:p>
            <a:pPr marL="171450" indent="-171450" algn="just" fontAlgn="base">
              <a:spcBef>
                <a:spcPct val="0"/>
              </a:spcBef>
              <a:buFont typeface="Wingdings" panose="05000000000000000000" pitchFamily="2" charset="2"/>
              <a:buChar char="§"/>
              <a:tabLst>
                <a:tab pos="101600" algn="l"/>
              </a:tabLst>
            </a:pPr>
            <a:r>
              <a:rPr lang="es-CO" sz="1100" b="1" u="sng" dirty="0" smtClean="0">
                <a:latin typeface="Futura Std Book" panose="020B0502020204020303" pitchFamily="34" charset="0"/>
              </a:rPr>
              <a:t>Participación </a:t>
            </a:r>
            <a:r>
              <a:rPr lang="es-CO" sz="1100" b="1" u="sng" dirty="0">
                <a:latin typeface="Futura Std Book" panose="020B0502020204020303" pitchFamily="34" charset="0"/>
              </a:rPr>
              <a:t>en la XXXVIII Vitrina Turística de Anato </a:t>
            </a:r>
            <a:r>
              <a:rPr lang="es-CO" sz="1100" b="1" u="sng" dirty="0" smtClean="0">
                <a:latin typeface="Futura Std Book" panose="020B0502020204020303" pitchFamily="34" charset="0"/>
              </a:rPr>
              <a:t>2019 </a:t>
            </a:r>
            <a:r>
              <a:rPr lang="es-ES" altLang="es-CO" sz="11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Inversión Bolívar </a:t>
            </a:r>
            <a:r>
              <a:rPr lang="es-ES" altLang="es-CO" sz="11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$137.000.0000. Contrapartida $137.000.0000 Departamento de Bolívar. </a:t>
            </a:r>
            <a:r>
              <a:rPr lang="es-CO" sz="1100" dirty="0">
                <a:latin typeface="Futura Std Book" panose="020B0502020204020303" pitchFamily="34" charset="0"/>
              </a:rPr>
              <a:t>Total Proyecto: $3.194.885.106. </a:t>
            </a:r>
            <a:r>
              <a:rPr lang="es-ES" altLang="es-CO" sz="11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Proponente: Ministerio de Comercio, Industria y </a:t>
            </a:r>
            <a:r>
              <a:rPr lang="es-ES" altLang="es-CO" sz="11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Turismo. </a:t>
            </a:r>
            <a:r>
              <a:rPr lang="es-ES" altLang="es-CO" sz="11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Corresponde </a:t>
            </a:r>
            <a:r>
              <a:rPr lang="es-ES" altLang="es-CO" sz="11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 arrendamiento de área de 54 metros cuadrados para un </a:t>
            </a:r>
            <a:r>
              <a:rPr lang="es-ES" altLang="es-CO" sz="11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stand. </a:t>
            </a:r>
            <a:r>
              <a:rPr lang="es-ES" altLang="es-CO" sz="11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viable. </a:t>
            </a:r>
            <a:r>
              <a:rPr lang="es-ES" altLang="es-CO" sz="11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Fecha realización del evento  </a:t>
            </a:r>
            <a:r>
              <a:rPr lang="es-ES" altLang="es-CO" sz="11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del 27 de febrero al 1 de marzo de 2019. </a:t>
            </a:r>
          </a:p>
        </p:txBody>
      </p:sp>
    </p:spTree>
    <p:extLst>
      <p:ext uri="{BB962C8B-B14F-4D97-AF65-F5344CB8AC3E}">
        <p14:creationId xmlns:p14="http://schemas.microsoft.com/office/powerpoint/2010/main" val="24965740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Box 3"/>
          <p:cNvSpPr txBox="1">
            <a:spLocks noChangeArrowheads="1"/>
          </p:cNvSpPr>
          <p:nvPr/>
        </p:nvSpPr>
        <p:spPr bwMode="auto">
          <a:xfrm>
            <a:off x="4053124" y="5051391"/>
            <a:ext cx="2692498" cy="695368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-128588" algn="just" eaLnBrk="1" hangingPunct="1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01600" algn="l"/>
              </a:tabLst>
            </a:pPr>
            <a:r>
              <a:rPr lang="es-MX" altLang="es-CO" sz="800" b="1" dirty="0" err="1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Mahates</a:t>
            </a:r>
            <a:endParaRPr lang="es-MX" altLang="es-CO" sz="800" b="1" dirty="0">
              <a:solidFill>
                <a:srgbClr val="FFC425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r>
              <a:rPr lang="es-ES" sz="800" b="1" dirty="0">
                <a:latin typeface="Futura Std Book" panose="020B0502020204020303" pitchFamily="34" charset="0"/>
              </a:rPr>
              <a:t>1. Construcción parador turístico en el corregimiento de Palenque de San Basilio</a:t>
            </a:r>
          </a:p>
          <a:p>
            <a:r>
              <a:rPr lang="es-ES" sz="800" dirty="0">
                <a:latin typeface="Futura Std Book" panose="020B0502020204020303" pitchFamily="34" charset="0"/>
              </a:rPr>
              <a:t>Valor:</a:t>
            </a:r>
            <a:r>
              <a:rPr lang="es-ES" sz="800" b="1" dirty="0">
                <a:latin typeface="Futura Std Book" panose="020B0502020204020303" pitchFamily="34" charset="0"/>
              </a:rPr>
              <a:t> </a:t>
            </a:r>
            <a:r>
              <a:rPr lang="es-ES" sz="800" dirty="0">
                <a:latin typeface="Futura Std Book" panose="020B0502020204020303" pitchFamily="34" charset="0"/>
              </a:rPr>
              <a:t>$330.000.000 (</a:t>
            </a:r>
            <a:r>
              <a:rPr lang="es-ES" sz="800" dirty="0" err="1">
                <a:latin typeface="Futura Std Book" panose="020B0502020204020303" pitchFamily="34" charset="0"/>
              </a:rPr>
              <a:t>Fontur</a:t>
            </a:r>
            <a:r>
              <a:rPr lang="es-ES" sz="800" dirty="0">
                <a:latin typeface="Futura Std Book" panose="020B0502020204020303" pitchFamily="34" charset="0"/>
              </a:rPr>
              <a:t> vigencia 2011).</a:t>
            </a:r>
            <a:endParaRPr lang="es-CO" sz="800" dirty="0">
              <a:latin typeface="Futura Std Book" panose="020B0502020204020303" pitchFamily="34" charset="0"/>
            </a:endParaRPr>
          </a:p>
          <a:p>
            <a:pPr defTabSz="514337">
              <a:tabLst>
                <a:tab pos="101796" algn="l"/>
              </a:tabLst>
            </a:pP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</a:t>
            </a:r>
            <a:r>
              <a:rPr lang="es-ES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liquidado </a:t>
            </a: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Entregado: Abril de </a:t>
            </a:r>
            <a:r>
              <a:rPr lang="es-ES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2013</a:t>
            </a:r>
            <a:endParaRPr lang="es-CO" sz="800" dirty="0">
              <a:latin typeface="Futura Std Book" panose="020B0502020204020303" pitchFamily="34" charset="0"/>
            </a:endParaRPr>
          </a:p>
          <a:p>
            <a:pPr defTabSz="514337">
              <a:tabLst>
                <a:tab pos="101796" algn="l"/>
              </a:tabLst>
            </a:pPr>
            <a:endParaRPr lang="es-ES" altLang="es-CO" sz="800" dirty="0">
              <a:latin typeface="Futura Std Book" panose="020B0502020204020303" pitchFamily="34" charset="0"/>
            </a:endParaRPr>
          </a:p>
        </p:txBody>
      </p:sp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-12700" y="2626176"/>
            <a:ext cx="103939" cy="2078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sz="1013">
              <a:latin typeface="Futura Std Book" panose="020B0502020204020303" pitchFamily="34" charset="0"/>
            </a:endParaRPr>
          </a:p>
        </p:txBody>
      </p:sp>
      <p:sp>
        <p:nvSpPr>
          <p:cNvPr id="17" name="Text Box 3"/>
          <p:cNvSpPr txBox="1">
            <a:spLocks noChangeArrowheads="1"/>
          </p:cNvSpPr>
          <p:nvPr/>
        </p:nvSpPr>
        <p:spPr bwMode="auto">
          <a:xfrm>
            <a:off x="4053124" y="6006264"/>
            <a:ext cx="2692498" cy="2041007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-128588" algn="just" eaLnBrk="1" hangingPunct="1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01600" algn="l"/>
              </a:tabLst>
            </a:pPr>
            <a:r>
              <a:rPr lang="es-MX" altLang="es-CO" sz="800" b="1" dirty="0" err="1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Mompox</a:t>
            </a:r>
            <a:endParaRPr lang="es-MX" altLang="es-CO" sz="800" b="1" dirty="0">
              <a:solidFill>
                <a:srgbClr val="FFC425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800" b="1" dirty="0">
                <a:latin typeface="Futura Std Book" panose="020B0502020204020303" pitchFamily="34" charset="0"/>
              </a:rPr>
              <a:t>1. Diseños Hostal Doña Manuela</a:t>
            </a:r>
          </a:p>
          <a:p>
            <a:pPr algn="just"/>
            <a:r>
              <a:rPr lang="es-ES" sz="800" dirty="0">
                <a:latin typeface="Futura Std Book" panose="020B0502020204020303" pitchFamily="34" charset="0"/>
              </a:rPr>
              <a:t>Valor: $216.000.000 (</a:t>
            </a:r>
            <a:r>
              <a:rPr lang="es-ES" sz="800" dirty="0" err="1">
                <a:latin typeface="Futura Std Book" panose="020B0502020204020303" pitchFamily="34" charset="0"/>
              </a:rPr>
              <a:t>Fontur</a:t>
            </a:r>
            <a:r>
              <a:rPr lang="es-ES" sz="800" dirty="0">
                <a:latin typeface="Futura Std Book" panose="020B0502020204020303" pitchFamily="34" charset="0"/>
              </a:rPr>
              <a:t> vigencia 2011)</a:t>
            </a:r>
            <a:endParaRPr lang="es-CO" sz="800" dirty="0">
              <a:latin typeface="Futura Std Book" panose="020B0502020204020303" pitchFamily="34" charset="0"/>
            </a:endParaRPr>
          </a:p>
          <a:p>
            <a:pPr algn="just" defTabSz="514337">
              <a:tabLst>
                <a:tab pos="101796" algn="l"/>
              </a:tabLst>
            </a:pP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</a:t>
            </a:r>
            <a:r>
              <a:rPr lang="es-ES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liquidado </a:t>
            </a: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Entregado: </a:t>
            </a:r>
            <a:r>
              <a:rPr lang="es-ES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Mayo 2013</a:t>
            </a:r>
            <a:endParaRPr lang="es-ES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s-ES" sz="800" b="1" dirty="0">
                <a:latin typeface="Futura Std Book" panose="020B0502020204020303" pitchFamily="34" charset="0"/>
              </a:rPr>
              <a:t>2. Restauración del Hostal Doña Manuela</a:t>
            </a:r>
            <a:endParaRPr lang="es-CO" sz="800" b="1" dirty="0">
              <a:latin typeface="Futura Std Book" panose="020B0502020204020303" pitchFamily="34" charset="0"/>
            </a:endParaRPr>
          </a:p>
          <a:p>
            <a:pPr algn="just" defTabSz="514337">
              <a:tabLst>
                <a:tab pos="101796" algn="l"/>
              </a:tabLst>
            </a:pPr>
            <a:r>
              <a:rPr lang="es-ES" sz="800" dirty="0">
                <a:latin typeface="Futura Std Book" panose="020B0502020204020303" pitchFamily="34" charset="0"/>
              </a:rPr>
              <a:t>Valor: $9.937.009.325 (</a:t>
            </a:r>
            <a:r>
              <a:rPr lang="es-ES" sz="800" dirty="0" err="1">
                <a:latin typeface="Futura Std Book" panose="020B0502020204020303" pitchFamily="34" charset="0"/>
              </a:rPr>
              <a:t>Fontur</a:t>
            </a:r>
            <a:r>
              <a:rPr lang="es-ES" sz="800" dirty="0">
                <a:latin typeface="Futura Std Book" panose="020B0502020204020303" pitchFamily="34" charset="0"/>
              </a:rPr>
              <a:t>: $6.550.200.000 vigencia 2012, $150.000.000 vigencia 2013, </a:t>
            </a:r>
            <a:r>
              <a:rPr lang="es-CO" sz="800" dirty="0">
                <a:latin typeface="Futura Std Book" panose="020B0502020204020303" pitchFamily="34" charset="0"/>
              </a:rPr>
              <a:t>$3.236.809.325 vigencia 2014)</a:t>
            </a:r>
          </a:p>
          <a:p>
            <a:pPr algn="just" defTabSz="514337">
              <a:tabLst>
                <a:tab pos="101796" algn="l"/>
              </a:tabLst>
            </a:pP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</a:t>
            </a:r>
            <a:r>
              <a:rPr lang="es-ES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liquidado </a:t>
            </a: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Entregado: </a:t>
            </a:r>
            <a:r>
              <a:rPr lang="es-ES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Junio de 2015</a:t>
            </a:r>
            <a:endParaRPr lang="es-ES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514337">
              <a:tabLst>
                <a:tab pos="101796" algn="l"/>
              </a:tabLst>
            </a:pPr>
            <a:r>
              <a:rPr lang="es-CO" sz="800" b="1" dirty="0">
                <a:latin typeface="Futura Std Book" panose="020B0502020204020303" pitchFamily="34" charset="0"/>
              </a:rPr>
              <a:t>3. Señalización Red Pueblos Patrimonio </a:t>
            </a:r>
          </a:p>
          <a:p>
            <a:pPr algn="just" defTabSz="514337">
              <a:tabLst>
                <a:tab pos="101796" algn="l"/>
              </a:tabLst>
            </a:pPr>
            <a:r>
              <a:rPr lang="es-CO" sz="800" dirty="0">
                <a:latin typeface="Futura Std Book" panose="020B0502020204020303" pitchFamily="34" charset="0"/>
              </a:rPr>
              <a:t>Valor: $360.000.000 (Fontur $320.000.000 vigencia 2012; $40.000.000 vigencia 2013) (corresponde a la señalización de 9 pueblos de la Red de Pueblos Patrimonio; estimado </a:t>
            </a:r>
            <a:r>
              <a:rPr lang="es-CO" sz="800" dirty="0" smtClean="0">
                <a:latin typeface="Futura Std Book" panose="020B0502020204020303" pitchFamily="34" charset="0"/>
              </a:rPr>
              <a:t>Mompox </a:t>
            </a:r>
            <a:r>
              <a:rPr lang="es-CO" sz="800" dirty="0">
                <a:latin typeface="Futura Std Book" panose="020B0502020204020303" pitchFamily="34" charset="0"/>
              </a:rPr>
              <a:t>$</a:t>
            </a:r>
            <a:r>
              <a:rPr lang="es-CO" sz="800" dirty="0" smtClean="0">
                <a:latin typeface="Futura Std Book" panose="020B0502020204020303" pitchFamily="34" charset="0"/>
              </a:rPr>
              <a:t>40.000.000.</a:t>
            </a:r>
            <a:endParaRPr lang="es-CO" sz="800" dirty="0">
              <a:latin typeface="Futura Std Book" panose="020B0502020204020303" pitchFamily="34" charset="0"/>
            </a:endParaRPr>
          </a:p>
          <a:p>
            <a:pPr algn="just" defTabSz="514337">
              <a:tabLst>
                <a:tab pos="101796" algn="l"/>
              </a:tabLst>
            </a:pP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</a:t>
            </a:r>
            <a:r>
              <a:rPr lang="es-ES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liquidado </a:t>
            </a: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Entregado: </a:t>
            </a:r>
            <a:r>
              <a:rPr lang="es-ES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Septiembre de 2015</a:t>
            </a:r>
            <a:endParaRPr lang="es-CO" sz="800" dirty="0">
              <a:latin typeface="Futura Std Book" panose="020B0502020204020303" pitchFamily="34" charset="0"/>
            </a:endParaRPr>
          </a:p>
          <a:p>
            <a:pPr algn="just" defTabSz="514337">
              <a:tabLst>
                <a:tab pos="101796" algn="l"/>
              </a:tabLst>
            </a:pPr>
            <a:endParaRPr lang="es-ES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514337">
              <a:tabLst>
                <a:tab pos="101796" algn="l"/>
              </a:tabLst>
            </a:pPr>
            <a:endParaRPr lang="es-CO" sz="563" dirty="0">
              <a:latin typeface="Futura Std Book" panose="020B0502020204020303" pitchFamily="34" charset="0"/>
            </a:endParaRPr>
          </a:p>
          <a:p>
            <a:pPr defTabSz="514337">
              <a:tabLst>
                <a:tab pos="101796" algn="l"/>
              </a:tabLst>
            </a:pPr>
            <a:endParaRPr lang="es-ES" altLang="es-CO" sz="563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20" name="Text Box 3"/>
          <p:cNvSpPr txBox="1">
            <a:spLocks noChangeArrowheads="1"/>
          </p:cNvSpPr>
          <p:nvPr/>
        </p:nvSpPr>
        <p:spPr bwMode="auto">
          <a:xfrm>
            <a:off x="4085812" y="2037681"/>
            <a:ext cx="2671766" cy="2771217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-128588" algn="just" eaLnBrk="1" hangingPunct="1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01600" algn="l"/>
              </a:tabLst>
            </a:pPr>
            <a:r>
              <a:rPr lang="es-MX" altLang="es-CO" sz="8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Cartagena de Indias</a:t>
            </a:r>
          </a:p>
          <a:p>
            <a:pPr algn="just"/>
            <a:r>
              <a:rPr lang="es-ES" sz="800" b="1" dirty="0">
                <a:latin typeface="Futura Std Book" panose="020B0502020204020303" pitchFamily="34" charset="0"/>
              </a:rPr>
              <a:t>1. Estudios y diseños señalización Cartagena</a:t>
            </a:r>
          </a:p>
          <a:p>
            <a:pPr algn="just"/>
            <a:r>
              <a:rPr lang="es-CO" sz="800" b="1" dirty="0">
                <a:latin typeface="Futura Std Book" panose="020B0502020204020303" pitchFamily="34" charset="0"/>
              </a:rPr>
              <a:t>Valor: </a:t>
            </a:r>
            <a:r>
              <a:rPr lang="es-CO" sz="800" dirty="0">
                <a:latin typeface="Futura Std Book" panose="020B0502020204020303" pitchFamily="34" charset="0"/>
              </a:rPr>
              <a:t>$752.000.000 (</a:t>
            </a:r>
            <a:r>
              <a:rPr lang="es-CO" sz="800" dirty="0" err="1">
                <a:latin typeface="Futura Std Book" panose="020B0502020204020303" pitchFamily="34" charset="0"/>
              </a:rPr>
              <a:t>Fontur</a:t>
            </a:r>
            <a:r>
              <a:rPr lang="es-CO" sz="800" dirty="0">
                <a:latin typeface="Futura Std Book" panose="020B0502020204020303" pitchFamily="34" charset="0"/>
              </a:rPr>
              <a:t> vigencia 2013)</a:t>
            </a:r>
          </a:p>
          <a:p>
            <a:pPr algn="just" defTabSz="514337">
              <a:tabLst>
                <a:tab pos="101796" algn="l"/>
              </a:tabLst>
            </a:pP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</a:t>
            </a:r>
            <a:r>
              <a:rPr lang="es-ES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liquidado  Entregado: Junio de 2015</a:t>
            </a:r>
          </a:p>
          <a:p>
            <a:pPr algn="just" defTabSz="514337">
              <a:tabLst>
                <a:tab pos="101796" algn="l"/>
              </a:tabLst>
            </a:pPr>
            <a:r>
              <a:rPr lang="es-CO" sz="800" b="1" dirty="0" smtClean="0">
                <a:latin typeface="Futura Std Book" panose="020B0502020204020303" pitchFamily="34" charset="0"/>
              </a:rPr>
              <a:t>2</a:t>
            </a:r>
            <a:r>
              <a:rPr lang="es-CO" sz="800" b="1" dirty="0">
                <a:latin typeface="Futura Std Book" panose="020B0502020204020303" pitchFamily="34" charset="0"/>
              </a:rPr>
              <a:t>. Señalización turística peatonal de Cartagena</a:t>
            </a:r>
          </a:p>
          <a:p>
            <a:pPr algn="just"/>
            <a:r>
              <a:rPr lang="es-CO" sz="800" dirty="0">
                <a:latin typeface="Futura Std Book" panose="020B0502020204020303" pitchFamily="34" charset="0"/>
              </a:rPr>
              <a:t>Valor: $984.103.500 ($975.000.000 </a:t>
            </a:r>
            <a:r>
              <a:rPr lang="es-CO" sz="800" dirty="0" err="1">
                <a:latin typeface="Futura Std Book" panose="020B0502020204020303" pitchFamily="34" charset="0"/>
              </a:rPr>
              <a:t>Fontur</a:t>
            </a:r>
            <a:r>
              <a:rPr lang="es-CO" sz="800" dirty="0">
                <a:latin typeface="Futura Std Book" panose="020B0502020204020303" pitchFamily="34" charset="0"/>
              </a:rPr>
              <a:t> vigencia 2015; $9.103.500 </a:t>
            </a:r>
            <a:r>
              <a:rPr lang="es-CO" sz="800" dirty="0" err="1">
                <a:latin typeface="Futura Std Book" panose="020B0502020204020303" pitchFamily="34" charset="0"/>
              </a:rPr>
              <a:t>Fontur</a:t>
            </a:r>
            <a:r>
              <a:rPr lang="es-CO" sz="800" dirty="0">
                <a:latin typeface="Futura Std Book" panose="020B0502020204020303" pitchFamily="34" charset="0"/>
              </a:rPr>
              <a:t> vigencia 2018)</a:t>
            </a:r>
          </a:p>
          <a:p>
            <a:pPr algn="just" defTabSz="514337">
              <a:tabLst>
                <a:tab pos="101796" algn="l"/>
              </a:tabLst>
            </a:pP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En </a:t>
            </a:r>
            <a:r>
              <a:rPr lang="es-ES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ejecución </a:t>
            </a:r>
            <a:endParaRPr lang="es-ES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514337">
              <a:tabLst>
                <a:tab pos="101796" algn="l"/>
              </a:tabLst>
            </a:pPr>
            <a:r>
              <a:rPr lang="es-ES" altLang="es-CO" sz="800" b="1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3. Construcción baños castillo San Felipe</a:t>
            </a:r>
          </a:p>
          <a:p>
            <a:pPr algn="just" defTabSz="514337">
              <a:tabLst>
                <a:tab pos="101796" algn="l"/>
              </a:tabLst>
            </a:pPr>
            <a:r>
              <a:rPr lang="es-CO" sz="800" dirty="0">
                <a:latin typeface="Futura Std Book" panose="020B0502020204020303" pitchFamily="34" charset="0"/>
              </a:rPr>
              <a:t>Valor: $1.726.186.279 (</a:t>
            </a:r>
            <a:r>
              <a:rPr lang="es-CO" sz="800" dirty="0" err="1">
                <a:latin typeface="Futura Std Book" panose="020B0502020204020303" pitchFamily="34" charset="0"/>
              </a:rPr>
              <a:t>Fontur</a:t>
            </a:r>
            <a:r>
              <a:rPr lang="es-CO" sz="800" dirty="0">
                <a:latin typeface="Futura Std Book" panose="020B0502020204020303" pitchFamily="34" charset="0"/>
              </a:rPr>
              <a:t> $1.126.186.279  vigencia 2015; $600.000.000 vigencia 2017)</a:t>
            </a:r>
          </a:p>
          <a:p>
            <a:pPr algn="just" defTabSz="514337">
              <a:tabLst>
                <a:tab pos="101796" algn="l"/>
              </a:tabLst>
            </a:pPr>
            <a:r>
              <a:rPr lang="es-CO" sz="800" dirty="0">
                <a:latin typeface="Futura Std Book" panose="020B0502020204020303" pitchFamily="34" charset="0"/>
              </a:rPr>
              <a:t>Estado: En </a:t>
            </a:r>
            <a:r>
              <a:rPr lang="es-CO" sz="800" dirty="0" smtClean="0">
                <a:latin typeface="Futura Std Book" panose="020B0502020204020303" pitchFamily="34" charset="0"/>
              </a:rPr>
              <a:t>liquidación </a:t>
            </a: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Entregado: </a:t>
            </a:r>
            <a:r>
              <a:rPr lang="es-ES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Abril </a:t>
            </a: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</a:t>
            </a:r>
            <a:r>
              <a:rPr lang="es-ES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2018</a:t>
            </a:r>
            <a:endParaRPr lang="es-CO" sz="800" dirty="0">
              <a:latin typeface="Futura Std Book" panose="020B0502020204020303" pitchFamily="34" charset="0"/>
            </a:endParaRPr>
          </a:p>
          <a:p>
            <a:pPr algn="just" defTabSz="514337">
              <a:tabLst>
                <a:tab pos="101796" algn="l"/>
              </a:tabLst>
            </a:pPr>
            <a:r>
              <a:rPr lang="es-CO" sz="800" b="1" dirty="0">
                <a:latin typeface="Futura Std Book" panose="020B0502020204020303" pitchFamily="34" charset="0"/>
              </a:rPr>
              <a:t>4. Ordenamiento de playas y área de </a:t>
            </a:r>
            <a:r>
              <a:rPr lang="es-CO" sz="800" b="1" dirty="0" err="1">
                <a:latin typeface="Futura Std Book" panose="020B0502020204020303" pitchFamily="34" charset="0"/>
              </a:rPr>
              <a:t>boyaje</a:t>
            </a:r>
            <a:r>
              <a:rPr lang="es-CO" sz="800" b="1" dirty="0">
                <a:latin typeface="Futura Std Book" panose="020B0502020204020303" pitchFamily="34" charset="0"/>
              </a:rPr>
              <a:t> para protección de bañistas</a:t>
            </a:r>
          </a:p>
          <a:p>
            <a:pPr algn="just" defTabSz="514337">
              <a:tabLst>
                <a:tab pos="101796" algn="l"/>
              </a:tabLst>
            </a:pPr>
            <a:r>
              <a:rPr lang="es-CO" sz="800" dirty="0">
                <a:latin typeface="Futura Std Book" panose="020B0502020204020303" pitchFamily="34" charset="0"/>
              </a:rPr>
              <a:t>Valor</a:t>
            </a:r>
            <a:r>
              <a:rPr lang="es-CO" sz="800" b="1" dirty="0">
                <a:latin typeface="Futura Std Book" panose="020B0502020204020303" pitchFamily="34" charset="0"/>
              </a:rPr>
              <a:t>: </a:t>
            </a:r>
            <a:r>
              <a:rPr lang="es-CO" sz="800" dirty="0">
                <a:latin typeface="Futura Std Book" panose="020B0502020204020303" pitchFamily="34" charset="0"/>
              </a:rPr>
              <a:t>$6.490.678.065 (</a:t>
            </a:r>
            <a:r>
              <a:rPr lang="es-CO" sz="800" dirty="0" err="1">
                <a:latin typeface="Futura Std Book" panose="020B0502020204020303" pitchFamily="34" charset="0"/>
              </a:rPr>
              <a:t>Fontur</a:t>
            </a:r>
            <a:r>
              <a:rPr lang="es-CO" sz="800" dirty="0">
                <a:latin typeface="Futura Std Book" panose="020B0502020204020303" pitchFamily="34" charset="0"/>
              </a:rPr>
              <a:t> vigencia 2015)</a:t>
            </a:r>
          </a:p>
          <a:p>
            <a:pPr algn="just" defTabSz="514337">
              <a:tabLst>
                <a:tab pos="101796" algn="l"/>
              </a:tabLst>
            </a:pP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</a:t>
            </a:r>
            <a:r>
              <a:rPr lang="es-ES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liquidado Entregado</a:t>
            </a: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: Agosto de 2016 y Marzo 2017</a:t>
            </a:r>
          </a:p>
          <a:p>
            <a:pPr algn="just" defTabSz="514337">
              <a:tabLst>
                <a:tab pos="101796" algn="l"/>
              </a:tabLst>
            </a:pPr>
            <a:r>
              <a:rPr lang="es-ES" altLang="es-CO" sz="800" b="1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5. Estudios y diseños Muelle Barú</a:t>
            </a:r>
          </a:p>
          <a:p>
            <a:pPr algn="just" defTabSz="514337">
              <a:tabLst>
                <a:tab pos="101796" algn="l"/>
              </a:tabLst>
            </a:pPr>
            <a:r>
              <a:rPr lang="es-CO" sz="800" dirty="0">
                <a:latin typeface="Futura Std Book" panose="020B0502020204020303" pitchFamily="34" charset="0"/>
              </a:rPr>
              <a:t>Valor</a:t>
            </a:r>
            <a:r>
              <a:rPr lang="es-CO" sz="800" b="1" dirty="0">
                <a:latin typeface="Futura Std Book" panose="020B0502020204020303" pitchFamily="34" charset="0"/>
              </a:rPr>
              <a:t>: </a:t>
            </a:r>
            <a:r>
              <a:rPr lang="es-CO" sz="800" dirty="0">
                <a:latin typeface="Futura Std Book" panose="020B0502020204020303" pitchFamily="34" charset="0"/>
              </a:rPr>
              <a:t>395.230.000 (</a:t>
            </a:r>
            <a:r>
              <a:rPr lang="es-CO" sz="800" dirty="0" err="1">
                <a:latin typeface="Futura Std Book" panose="020B0502020204020303" pitchFamily="34" charset="0"/>
              </a:rPr>
              <a:t>Fontur</a:t>
            </a:r>
            <a:r>
              <a:rPr lang="es-CO" sz="800" dirty="0">
                <a:latin typeface="Futura Std Book" panose="020B0502020204020303" pitchFamily="34" charset="0"/>
              </a:rPr>
              <a:t> vigencia 2016)</a:t>
            </a:r>
          </a:p>
          <a:p>
            <a:pPr algn="just" defTabSz="514337">
              <a:tabLst>
                <a:tab pos="101796" algn="l"/>
              </a:tabLst>
            </a:pP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Estudios y diseños terminados (pendiente concesión DIMAR</a:t>
            </a:r>
            <a:r>
              <a:rPr lang="es-ES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) </a:t>
            </a: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Entregado: </a:t>
            </a:r>
            <a:r>
              <a:rPr lang="es-ES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Junio </a:t>
            </a:r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de 2018</a:t>
            </a:r>
            <a:endParaRPr lang="es-CO" sz="800" dirty="0">
              <a:latin typeface="Futura Std Book" panose="020B0502020204020303" pitchFamily="34" charset="0"/>
            </a:endParaRPr>
          </a:p>
          <a:p>
            <a:pPr algn="just" defTabSz="514337">
              <a:tabLst>
                <a:tab pos="101796" algn="l"/>
              </a:tabLst>
            </a:pPr>
            <a:endParaRPr lang="es-ES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514337">
              <a:tabLst>
                <a:tab pos="101796" algn="l"/>
              </a:tabLst>
            </a:pPr>
            <a:endParaRPr lang="es-ES" altLang="es-CO" sz="563" b="1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 defTabSz="514337">
              <a:tabLst>
                <a:tab pos="101796" algn="l"/>
              </a:tabLst>
            </a:pPr>
            <a:endParaRPr lang="es-CO" sz="563" dirty="0">
              <a:latin typeface="Futura Std Book" panose="020B0502020204020303" pitchFamily="34" charset="0"/>
            </a:endParaRPr>
          </a:p>
          <a:p>
            <a:pPr algn="just" defTabSz="514337">
              <a:tabLst>
                <a:tab pos="101796" algn="l"/>
              </a:tabLst>
            </a:pPr>
            <a:endParaRPr lang="es-ES" altLang="es-CO" sz="563" b="1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37" name="Text Box 3"/>
          <p:cNvSpPr txBox="1">
            <a:spLocks noChangeArrowheads="1"/>
          </p:cNvSpPr>
          <p:nvPr/>
        </p:nvSpPr>
        <p:spPr bwMode="auto">
          <a:xfrm>
            <a:off x="2523720" y="731060"/>
            <a:ext cx="4256766" cy="969547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-128588" algn="just" eaLnBrk="1" hangingPunct="1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01600" algn="l"/>
              </a:tabLst>
            </a:pPr>
            <a:r>
              <a:rPr lang="es-MX" altLang="es-CO" sz="8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 Juan de Nepomuceno</a:t>
            </a:r>
          </a:p>
          <a:p>
            <a:r>
              <a:rPr lang="es-CO" sz="800" b="1" dirty="0">
                <a:latin typeface="Futura Std Book" panose="020B0502020204020303" pitchFamily="34" charset="0"/>
              </a:rPr>
              <a:t>1. Obras Complementarias a los Senderos Ecológicos en el Santuario de Flora y Fauna Los Colorados en el Municipio de San Juan Nepomuceno</a:t>
            </a:r>
          </a:p>
          <a:p>
            <a:r>
              <a:rPr lang="es-CO" sz="800" dirty="0">
                <a:latin typeface="Futura Std Book" panose="020B0502020204020303" pitchFamily="34" charset="0"/>
              </a:rPr>
              <a:t>$489.062.735 (</a:t>
            </a:r>
            <a:r>
              <a:rPr lang="es-CO" sz="800" dirty="0" err="1">
                <a:latin typeface="Futura Std Book" panose="020B0502020204020303" pitchFamily="34" charset="0"/>
              </a:rPr>
              <a:t>Fontur</a:t>
            </a:r>
            <a:r>
              <a:rPr lang="es-CO" sz="800" dirty="0">
                <a:latin typeface="Futura Std Book" panose="020B0502020204020303" pitchFamily="34" charset="0"/>
              </a:rPr>
              <a:t> $391.250.188 vigencia 2017; Gobernación de Bolívar $97.812.547)</a:t>
            </a:r>
          </a:p>
          <a:p>
            <a:r>
              <a:rPr lang="es-ES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Estado: Pre contractual (</a:t>
            </a:r>
            <a:r>
              <a:rPr lang="es-CO" sz="800" dirty="0">
                <a:latin typeface="Futura Std Book" panose="020B0502020204020303" pitchFamily="34" charset="0"/>
              </a:rPr>
              <a:t>se estima enviar la solicitud de contratación a Jurídica el 27 de agosto de 2018)</a:t>
            </a:r>
            <a:endParaRPr lang="es-ES" altLang="es-CO" sz="800" dirty="0">
              <a:latin typeface="Futura Std Book" panose="020B0502020204020303" pitchFamily="34" charset="0"/>
            </a:endParaRPr>
          </a:p>
        </p:txBody>
      </p:sp>
      <p:pic>
        <p:nvPicPr>
          <p:cNvPr id="40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60635" y="463178"/>
            <a:ext cx="214423" cy="16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CuadroTexto 37"/>
          <p:cNvSpPr txBox="1"/>
          <p:nvPr/>
        </p:nvSpPr>
        <p:spPr>
          <a:xfrm>
            <a:off x="2775058" y="463869"/>
            <a:ext cx="3219990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Futura Std Book" panose="020B0502020204020303" pitchFamily="34" charset="0"/>
              </a:rPr>
              <a:t>$489 millones (</a:t>
            </a:r>
            <a:r>
              <a:rPr lang="es-CO" sz="800" dirty="0" err="1">
                <a:latin typeface="Futura Std Book" panose="020B0502020204020303" pitchFamily="34" charset="0"/>
              </a:rPr>
              <a:t>MinCIT</a:t>
            </a:r>
            <a:r>
              <a:rPr lang="es-CO" sz="800" dirty="0">
                <a:latin typeface="Futura Std Book" panose="020B0502020204020303" pitchFamily="34" charset="0"/>
              </a:rPr>
              <a:t>/</a:t>
            </a:r>
            <a:r>
              <a:rPr lang="es-CO" sz="800" dirty="0" err="1">
                <a:latin typeface="Futura Std Book" panose="020B0502020204020303" pitchFamily="34" charset="0"/>
              </a:rPr>
              <a:t>Fontur</a:t>
            </a:r>
            <a:r>
              <a:rPr lang="es-CO" sz="800" dirty="0">
                <a:latin typeface="Futura Std Book" panose="020B0502020204020303" pitchFamily="34" charset="0"/>
              </a:rPr>
              <a:t>:</a:t>
            </a:r>
            <a:r>
              <a:rPr lang="es-CO" sz="800" b="1" dirty="0">
                <a:latin typeface="Futura Std Book" panose="020B0502020204020303" pitchFamily="34" charset="0"/>
              </a:rPr>
              <a:t> $391mill</a:t>
            </a:r>
            <a:r>
              <a:rPr lang="es-CO" sz="800" dirty="0">
                <a:latin typeface="Futura Std Book" panose="020B0502020204020303" pitchFamily="34" charset="0"/>
              </a:rPr>
              <a:t>; Otros aportes: $98 </a:t>
            </a:r>
            <a:r>
              <a:rPr lang="es-CO" sz="800" dirty="0" err="1">
                <a:latin typeface="Futura Std Book" panose="020B0502020204020303" pitchFamily="34" charset="0"/>
              </a:rPr>
              <a:t>mill</a:t>
            </a:r>
            <a:r>
              <a:rPr lang="es-CO" sz="800" dirty="0">
                <a:latin typeface="Futura Std Book" panose="020B0502020204020303" pitchFamily="34" charset="0"/>
              </a:rPr>
              <a:t>)</a:t>
            </a:r>
          </a:p>
        </p:txBody>
      </p:sp>
      <p:pic>
        <p:nvPicPr>
          <p:cNvPr id="42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177" y="1813826"/>
            <a:ext cx="214423" cy="16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3" name="CuadroTexto 42"/>
          <p:cNvSpPr txBox="1"/>
          <p:nvPr/>
        </p:nvSpPr>
        <p:spPr>
          <a:xfrm>
            <a:off x="4285601" y="1812327"/>
            <a:ext cx="263107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Futura Std Book" panose="020B0502020204020303" pitchFamily="34" charset="0"/>
              </a:rPr>
              <a:t>$10.348 millones (</a:t>
            </a:r>
            <a:r>
              <a:rPr lang="es-CO" sz="800" dirty="0" err="1">
                <a:latin typeface="Futura Std Book" panose="020B0502020204020303" pitchFamily="34" charset="0"/>
              </a:rPr>
              <a:t>MinCIT</a:t>
            </a:r>
            <a:r>
              <a:rPr lang="es-CO" sz="800" dirty="0">
                <a:latin typeface="Futura Std Book" panose="020B0502020204020303" pitchFamily="34" charset="0"/>
              </a:rPr>
              <a:t>/</a:t>
            </a:r>
            <a:r>
              <a:rPr lang="es-CO" sz="800" dirty="0" err="1">
                <a:latin typeface="Futura Std Book" panose="020B0502020204020303" pitchFamily="34" charset="0"/>
              </a:rPr>
              <a:t>Fontur</a:t>
            </a:r>
            <a:r>
              <a:rPr lang="es-CO" sz="800" dirty="0">
                <a:latin typeface="Futura Std Book" panose="020B0502020204020303" pitchFamily="34" charset="0"/>
              </a:rPr>
              <a:t>:</a:t>
            </a:r>
            <a:r>
              <a:rPr lang="es-CO" sz="800" b="1" dirty="0">
                <a:latin typeface="Futura Std Book" panose="020B0502020204020303" pitchFamily="34" charset="0"/>
              </a:rPr>
              <a:t> $10.348 </a:t>
            </a:r>
            <a:r>
              <a:rPr lang="es-CO" sz="800" b="1" dirty="0" err="1">
                <a:latin typeface="Futura Std Book" panose="020B0502020204020303" pitchFamily="34" charset="0"/>
              </a:rPr>
              <a:t>mill</a:t>
            </a:r>
            <a:r>
              <a:rPr lang="es-CO" sz="800" dirty="0">
                <a:latin typeface="Futura Std Book" panose="020B0502020204020303" pitchFamily="34" charset="0"/>
              </a:rPr>
              <a:t>)</a:t>
            </a:r>
          </a:p>
        </p:txBody>
      </p:sp>
      <p:pic>
        <p:nvPicPr>
          <p:cNvPr id="44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178" y="4831742"/>
            <a:ext cx="214423" cy="16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5" name="CuadroTexto 44"/>
          <p:cNvSpPr txBox="1"/>
          <p:nvPr/>
        </p:nvSpPr>
        <p:spPr>
          <a:xfrm>
            <a:off x="4384219" y="4808898"/>
            <a:ext cx="221043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Futura Std Book" panose="020B0502020204020303" pitchFamily="34" charset="0"/>
              </a:rPr>
              <a:t>$330 millones (</a:t>
            </a:r>
            <a:r>
              <a:rPr lang="es-CO" sz="800" dirty="0" err="1">
                <a:latin typeface="Futura Std Book" panose="020B0502020204020303" pitchFamily="34" charset="0"/>
              </a:rPr>
              <a:t>MinCIT</a:t>
            </a:r>
            <a:r>
              <a:rPr lang="es-CO" sz="800" dirty="0">
                <a:latin typeface="Futura Std Book" panose="020B0502020204020303" pitchFamily="34" charset="0"/>
              </a:rPr>
              <a:t>/</a:t>
            </a:r>
            <a:r>
              <a:rPr lang="es-CO" sz="800" dirty="0" err="1">
                <a:latin typeface="Futura Std Book" panose="020B0502020204020303" pitchFamily="34" charset="0"/>
              </a:rPr>
              <a:t>Fontur</a:t>
            </a:r>
            <a:r>
              <a:rPr lang="es-CO" sz="800" dirty="0">
                <a:latin typeface="Futura Std Book" panose="020B0502020204020303" pitchFamily="34" charset="0"/>
              </a:rPr>
              <a:t>:</a:t>
            </a:r>
            <a:r>
              <a:rPr lang="es-CO" sz="800" b="1" dirty="0">
                <a:latin typeface="Futura Std Book" panose="020B0502020204020303" pitchFamily="34" charset="0"/>
              </a:rPr>
              <a:t> $330 </a:t>
            </a:r>
            <a:r>
              <a:rPr lang="es-CO" sz="800" b="1" dirty="0" err="1">
                <a:latin typeface="Futura Std Book" panose="020B0502020204020303" pitchFamily="34" charset="0"/>
              </a:rPr>
              <a:t>mill</a:t>
            </a:r>
            <a:r>
              <a:rPr lang="es-CO" sz="800" dirty="0">
                <a:latin typeface="Futura Std Book" panose="020B0502020204020303" pitchFamily="34" charset="0"/>
              </a:rPr>
              <a:t>)</a:t>
            </a:r>
          </a:p>
        </p:txBody>
      </p:sp>
      <p:pic>
        <p:nvPicPr>
          <p:cNvPr id="52" name="Imagen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42757" y="5782409"/>
            <a:ext cx="214423" cy="169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3" name="CuadroTexto 52"/>
          <p:cNvSpPr txBox="1"/>
          <p:nvPr/>
        </p:nvSpPr>
        <p:spPr>
          <a:xfrm>
            <a:off x="4243619" y="5746759"/>
            <a:ext cx="2491637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800" dirty="0">
                <a:latin typeface="Futura Std Book" panose="020B0502020204020303" pitchFamily="34" charset="0"/>
              </a:rPr>
              <a:t>$10.193 millones (</a:t>
            </a:r>
            <a:r>
              <a:rPr lang="es-CO" sz="800" dirty="0" err="1">
                <a:latin typeface="Futura Std Book" panose="020B0502020204020303" pitchFamily="34" charset="0"/>
              </a:rPr>
              <a:t>MinCIT</a:t>
            </a:r>
            <a:r>
              <a:rPr lang="es-CO" sz="800" dirty="0">
                <a:latin typeface="Futura Std Book" panose="020B0502020204020303" pitchFamily="34" charset="0"/>
              </a:rPr>
              <a:t>/</a:t>
            </a:r>
            <a:r>
              <a:rPr lang="es-CO" sz="800" dirty="0" err="1">
                <a:latin typeface="Futura Std Book" panose="020B0502020204020303" pitchFamily="34" charset="0"/>
              </a:rPr>
              <a:t>Fontur</a:t>
            </a:r>
            <a:r>
              <a:rPr lang="es-CO" sz="800" dirty="0">
                <a:latin typeface="Futura Std Book" panose="020B0502020204020303" pitchFamily="34" charset="0"/>
              </a:rPr>
              <a:t>:</a:t>
            </a:r>
            <a:r>
              <a:rPr lang="es-CO" sz="800" b="1" dirty="0">
                <a:latin typeface="Futura Std Book" panose="020B0502020204020303" pitchFamily="34" charset="0"/>
              </a:rPr>
              <a:t> $10.193 </a:t>
            </a:r>
            <a:r>
              <a:rPr lang="es-CO" sz="800" b="1" dirty="0" err="1">
                <a:latin typeface="Futura Std Book" panose="020B0502020204020303" pitchFamily="34" charset="0"/>
              </a:rPr>
              <a:t>mill</a:t>
            </a:r>
            <a:r>
              <a:rPr lang="es-CO" sz="800" dirty="0">
                <a:latin typeface="Futura Std Book" panose="020B0502020204020303" pitchFamily="34" charset="0"/>
              </a:rPr>
              <a:t>)</a:t>
            </a:r>
          </a:p>
        </p:txBody>
      </p:sp>
      <p:sp>
        <p:nvSpPr>
          <p:cNvPr id="56" name="CuadroTexto 55"/>
          <p:cNvSpPr txBox="1"/>
          <p:nvPr/>
        </p:nvSpPr>
        <p:spPr>
          <a:xfrm>
            <a:off x="87671" y="8146004"/>
            <a:ext cx="6654383" cy="669414"/>
          </a:xfrm>
          <a:prstGeom prst="rect">
            <a:avLst/>
          </a:prstGeom>
          <a:noFill/>
          <a:ln>
            <a:solidFill>
              <a:schemeClr val="accent4"/>
            </a:solidFill>
          </a:ln>
        </p:spPr>
        <p:txBody>
          <a:bodyPr wrap="square" rtlCol="0">
            <a:spAutoFit/>
          </a:bodyPr>
          <a:lstStyle/>
          <a:p>
            <a:pPr indent="-128588" algn="just" fontAlgn="base">
              <a:spcBef>
                <a:spcPct val="0"/>
              </a:spcBef>
              <a:buFont typeface="Arial" panose="020B0604020202020204" pitchFamily="34" charset="0"/>
              <a:buChar char="•"/>
              <a:tabLst>
                <a:tab pos="101600" algn="l"/>
              </a:tabLst>
            </a:pPr>
            <a:r>
              <a:rPr lang="es-CO" sz="105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Proyectos en formulación y </a:t>
            </a:r>
            <a:r>
              <a:rPr lang="es-CO" sz="1050" b="1" dirty="0" smtClean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evaluación: en San </a:t>
            </a:r>
            <a:r>
              <a:rPr lang="es-CO" sz="105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Jacinto</a:t>
            </a:r>
          </a:p>
          <a:p>
            <a:r>
              <a:rPr lang="es-CO" sz="900" b="1" dirty="0">
                <a:latin typeface="Futura Std Book" panose="020B0502020204020303" pitchFamily="34" charset="0"/>
              </a:rPr>
              <a:t>Estudios Técnicos y Elaboración de Diseños de un Parador Turístico </a:t>
            </a:r>
            <a:endParaRPr lang="es-CO" sz="900" dirty="0">
              <a:latin typeface="Futura Std Book" panose="020B0502020204020303" pitchFamily="34" charset="0"/>
            </a:endParaRPr>
          </a:p>
          <a:p>
            <a:r>
              <a:rPr lang="es-CO" sz="900" b="1" dirty="0">
                <a:latin typeface="Futura Std Book" panose="020B0502020204020303" pitchFamily="34" charset="0"/>
              </a:rPr>
              <a:t>Valor:</a:t>
            </a:r>
            <a:r>
              <a:rPr lang="es-CO" sz="900" dirty="0">
                <a:latin typeface="Futura Std Book" panose="020B0502020204020303" pitchFamily="34" charset="0"/>
              </a:rPr>
              <a:t> $88.970.000 ($71.176.000; </a:t>
            </a:r>
            <a:r>
              <a:rPr lang="es-CO" sz="900" dirty="0" err="1">
                <a:latin typeface="Futura Std Book" panose="020B0502020204020303" pitchFamily="34" charset="0"/>
              </a:rPr>
              <a:t>Fontur</a:t>
            </a:r>
            <a:r>
              <a:rPr lang="es-CO" sz="900" dirty="0">
                <a:latin typeface="Futura Std Book" panose="020B0502020204020303" pitchFamily="34" charset="0"/>
              </a:rPr>
              <a:t>, recursos sin asignar; $17.794.000 municipio)</a:t>
            </a:r>
          </a:p>
          <a:p>
            <a:r>
              <a:rPr lang="es-CO" sz="900" b="1" dirty="0">
                <a:latin typeface="Futura Std Book" panose="020B0502020204020303" pitchFamily="34" charset="0"/>
              </a:rPr>
              <a:t>Estado:</a:t>
            </a:r>
            <a:r>
              <a:rPr lang="es-CO" sz="900" dirty="0">
                <a:latin typeface="Futura Std Book" panose="020B0502020204020303" pitchFamily="34" charset="0"/>
              </a:rPr>
              <a:t> en formulación</a:t>
            </a: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478"/>
          <a:stretch/>
        </p:blipFill>
        <p:spPr bwMode="auto">
          <a:xfrm>
            <a:off x="-12700" y="-84097"/>
            <a:ext cx="6870700" cy="50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CuadroTexto 27"/>
          <p:cNvSpPr txBox="1"/>
          <p:nvPr/>
        </p:nvSpPr>
        <p:spPr>
          <a:xfrm>
            <a:off x="58609" y="11997"/>
            <a:ext cx="271644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Infraestructura Turística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25" name="Text Box 3"/>
          <p:cNvSpPr txBox="1">
            <a:spLocks noChangeArrowheads="1"/>
          </p:cNvSpPr>
          <p:nvPr/>
        </p:nvSpPr>
        <p:spPr bwMode="auto">
          <a:xfrm>
            <a:off x="62177" y="673306"/>
            <a:ext cx="2214342" cy="943011"/>
          </a:xfrm>
          <a:prstGeom prst="rect">
            <a:avLst/>
          </a:prstGeom>
          <a:solidFill>
            <a:srgbClr val="FFFFFF"/>
          </a:solidFill>
          <a:ln w="9525">
            <a:solidFill>
              <a:schemeClr val="accent4"/>
            </a:solidFill>
            <a:miter lim="800000"/>
            <a:headEnd/>
            <a:tailEnd/>
          </a:ln>
        </p:spPr>
        <p:txBody>
          <a:bodyPr vert="horz" wrap="square" lIns="51435" tIns="25718" rIns="51435" bIns="25718" numCol="1" anchor="t" anchorCtr="0" compatLnSpc="1">
            <a:prstTxWarp prst="textNoShape">
              <a:avLst/>
            </a:prstTxWarp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tabLst>
                <a:tab pos="180975" algn="l"/>
              </a:tabLs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indent="-128588" algn="just" eaLnBrk="1" hangingPunct="1"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01600" algn="l"/>
              </a:tabLst>
            </a:pPr>
            <a:r>
              <a:rPr lang="es-MX" altLang="es-CO" sz="800" b="1" dirty="0" smtClean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Valor Inversión Total Departamento:</a:t>
            </a:r>
          </a:p>
          <a:p>
            <a:r>
              <a:rPr lang="es-MX" sz="800" b="1" dirty="0" smtClean="0">
                <a:latin typeface="Futura Std Book" panose="020B0502020204020303" pitchFamily="34" charset="0"/>
              </a:rPr>
              <a:t>$ 21.360 millones </a:t>
            </a:r>
            <a:r>
              <a:rPr lang="es-MX" sz="800" dirty="0" smtClean="0">
                <a:latin typeface="Futura Std Book" panose="020B0502020204020303" pitchFamily="34" charset="0"/>
              </a:rPr>
              <a:t>(Aportes MinCIT /Fontur: $21.262 millones Otros Aportes: $98 Millones</a:t>
            </a:r>
          </a:p>
          <a:p>
            <a:pPr algn="just"/>
            <a:r>
              <a:rPr lang="es-CO" sz="800" b="1" dirty="0">
                <a:latin typeface="Futura Std Book" panose="020B0502020204020303" pitchFamily="34" charset="0"/>
              </a:rPr>
              <a:t>No. proyectos: 10</a:t>
            </a:r>
          </a:p>
          <a:p>
            <a:pPr algn="just"/>
            <a:r>
              <a:rPr lang="es-CO" sz="800" dirty="0">
                <a:latin typeface="Futura Std Book" panose="020B0502020204020303" pitchFamily="34" charset="0"/>
              </a:rPr>
              <a:t>Obras: 3</a:t>
            </a:r>
          </a:p>
          <a:p>
            <a:pPr algn="just"/>
            <a:r>
              <a:rPr lang="es-CO" sz="800" dirty="0">
                <a:latin typeface="Futura Std Book" panose="020B0502020204020303" pitchFamily="34" charset="0"/>
              </a:rPr>
              <a:t>Estudios y diseños: 7</a:t>
            </a:r>
          </a:p>
          <a:p>
            <a:endParaRPr lang="es-ES" altLang="es-CO" sz="800" dirty="0">
              <a:latin typeface="Futura Std Book" panose="020B0502020204020303" pitchFamily="34" charset="0"/>
            </a:endParaRPr>
          </a:p>
        </p:txBody>
      </p:sp>
      <p:pic>
        <p:nvPicPr>
          <p:cNvPr id="4" name="Imagen 3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9269" y="1831315"/>
            <a:ext cx="3999041" cy="60859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17392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32"/>
          <p:cNvSpPr/>
          <p:nvPr/>
        </p:nvSpPr>
        <p:spPr>
          <a:xfrm>
            <a:off x="2522239" y="2158410"/>
            <a:ext cx="1872553" cy="3046988"/>
          </a:xfrm>
          <a:prstGeom prst="rect">
            <a:avLst/>
          </a:prstGeom>
          <a:ln>
            <a:solidFill>
              <a:srgbClr val="A21984"/>
            </a:solidFill>
          </a:ln>
        </p:spPr>
        <p:txBody>
          <a:bodyPr wrap="square">
            <a:spAutoFit/>
          </a:bodyPr>
          <a:lstStyle/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r>
              <a:rPr lang="es-MX" sz="800" dirty="0" smtClean="0">
                <a:latin typeface="Futura Std Book" panose="020B0502020204020303" pitchFamily="34" charset="0"/>
              </a:rPr>
              <a:t>Nacional</a:t>
            </a:r>
            <a:r>
              <a:rPr lang="es-MX" sz="800" dirty="0">
                <a:latin typeface="Futura Std Book" panose="020B0502020204020303" pitchFamily="34" charset="0"/>
              </a:rPr>
              <a:t>: </a:t>
            </a:r>
            <a:r>
              <a:rPr lang="es-CO" sz="800" dirty="0">
                <a:latin typeface="Futura Std Book" panose="020B0502020204020303" pitchFamily="34" charset="0"/>
              </a:rPr>
              <a:t> </a:t>
            </a:r>
            <a:r>
              <a:rPr lang="es-CO" sz="800" dirty="0" smtClean="0">
                <a:latin typeface="Futura Std Book" panose="020B0502020204020303" pitchFamily="34" charset="0"/>
              </a:rPr>
              <a:t>$75.589.650.619 </a:t>
            </a:r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r>
              <a:rPr lang="es-MX" sz="800" b="1" dirty="0" err="1" smtClean="0">
                <a:latin typeface="Futura Std Book" panose="020B0502020204020303" pitchFamily="34" charset="0"/>
              </a:rPr>
              <a:t>Mompox</a:t>
            </a:r>
            <a:endParaRPr lang="es-MX" sz="800" b="1" dirty="0" smtClean="0">
              <a:latin typeface="Futura Std Book" panose="020B0502020204020303" pitchFamily="34" charset="0"/>
            </a:endParaRPr>
          </a:p>
          <a:p>
            <a:pPr lvl="0"/>
            <a:r>
              <a:rPr lang="es-ES" sz="800" dirty="0" smtClean="0">
                <a:latin typeface="Futura Std Book" panose="020B0502020204020303" pitchFamily="34" charset="0"/>
              </a:rPr>
              <a:t>Inversión</a:t>
            </a:r>
            <a:r>
              <a:rPr lang="es-ES" sz="800" dirty="0">
                <a:latin typeface="Futura Std Book" panose="020B0502020204020303" pitchFamily="34" charset="0"/>
              </a:rPr>
              <a:t>: </a:t>
            </a:r>
            <a:r>
              <a:rPr lang="es-MX" sz="800" kern="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$13.603.839.451</a:t>
            </a:r>
            <a:endParaRPr lang="es-CO" sz="800" kern="0" dirty="0">
              <a:solidFill>
                <a:prstClr val="black"/>
              </a:solidFill>
            </a:endParaRPr>
          </a:p>
        </p:txBody>
      </p:sp>
      <p:pic>
        <p:nvPicPr>
          <p:cNvPr id="29" name="30 Imagen">
            <a:hlinkClick r:id="" action="ppaction://noaction"/>
          </p:cNvPr>
          <p:cNvPicPr>
            <a:picLocks noChangeAspect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ackgroundRemoval t="0" b="100000" l="0" r="100000">
                        <a14:foregroundMark x1="53564" y1="52818" x2="53564" y2="52818"/>
                        <a14:foregroundMark x1="54582" y1="25678" x2="46232" y2="25678"/>
                        <a14:foregroundMark x1="37475" y1="39457" x2="56415" y2="39666"/>
                        <a14:foregroundMark x1="50305" y1="76827" x2="48676" y2="42797"/>
                        <a14:foregroundMark x1="15886" y1="26931" x2="15886" y2="26931"/>
                        <a14:foregroundMark x1="58248" y1="91232" x2="58248" y2="91232"/>
                        <a14:foregroundMark x1="84929" y1="76200" x2="84929" y2="76200"/>
                        <a14:foregroundMark x1="47047" y1="10021" x2="47047" y2="10021"/>
                        <a14:foregroundMark x1="31976" y1="13152" x2="31976" y2="13152"/>
                        <a14:foregroundMark x1="18737" y1="21086" x2="18737" y2="21086"/>
                        <a14:foregroundMark x1="85743" y1="25052" x2="85743" y2="25052"/>
                        <a14:foregroundMark x1="84929" y1="35699" x2="84929" y2="35699"/>
                        <a14:foregroundMark x1="89613" y1="40710" x2="89613" y2="40710"/>
                        <a14:foregroundMark x1="88187" y1="43006" x2="88187" y2="43006"/>
                        <a14:foregroundMark x1="90835" y1="41754" x2="90835" y2="41754"/>
                        <a14:foregroundMark x1="82892" y1="32359" x2="82892" y2="32359"/>
                        <a14:foregroundMark x1="79633" y1="25261" x2="79633" y2="25261"/>
                        <a14:foregroundMark x1="74134" y1="15658" x2="74134" y2="15658"/>
                        <a14:foregroundMark x1="72098" y1="16701" x2="72098" y2="16701"/>
                        <a14:foregroundMark x1="62933" y1="8977" x2="62933" y2="8977"/>
                        <a14:foregroundMark x1="65988" y1="12526" x2="65988" y2="12526"/>
                        <a14:foregroundMark x1="68635" y1="15866" x2="68635" y2="15866"/>
                        <a14:foregroundMark x1="55193" y1="12317" x2="55193" y2="12317"/>
                        <a14:foregroundMark x1="45214" y1="9395" x2="45214" y2="9395"/>
                        <a14:foregroundMark x1="42770" y1="11065" x2="42770" y2="11065"/>
                        <a14:foregroundMark x1="36456" y1="11900" x2="36456" y2="11900"/>
                        <a14:foregroundMark x1="22200" y1="16075" x2="22200" y2="16075"/>
                        <a14:foregroundMark x1="9165" y1="36326" x2="11609" y2="29228"/>
                        <a14:foregroundMark x1="10183" y1="43424" x2="12220" y2="37787"/>
                        <a14:foregroundMark x1="14257" y1="28392" x2="21385" y2="21294"/>
                        <a14:foregroundMark x1="25255" y1="18998" x2="35031" y2="13570"/>
                        <a14:foregroundMark x1="78615" y1="82046" x2="87984" y2="68894"/>
                        <a14:foregroundMark x1="68432" y1="88935" x2="76986" y2="83925"/>
                        <a14:foregroundMark x1="57230" y1="92693" x2="65784" y2="90188"/>
                        <a14:foregroundMark x1="46843" y1="92276" x2="55193" y2="92067"/>
                        <a14:foregroundMark x1="44807" y1="88309" x2="44807" y2="88309"/>
                        <a14:foregroundMark x1="15071" y1="74739" x2="15071" y2="74739"/>
                        <a14:foregroundMark x1="12831" y1="71399" x2="24236" y2="81420"/>
                        <a14:foregroundMark x1="14868" y1="68894" x2="11405" y2="70772"/>
                        <a14:foregroundMark x1="26884" y1="84760" x2="35234" y2="876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476" y="2344119"/>
            <a:ext cx="736134" cy="753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" name="Picture 2" descr="Red turistica de Pueblos Patrimonio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9757" y="2246253"/>
            <a:ext cx="700205" cy="92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Imagen 30">
            <a:hlinkClick r:id="" action="ppaction://noaction"/>
          </p:cNvPr>
          <p:cNvPicPr>
            <a:picLocks noChangeAspect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1" r="28375" b="56686"/>
          <a:stretch/>
        </p:blipFill>
        <p:spPr>
          <a:xfrm>
            <a:off x="4992310" y="2256014"/>
            <a:ext cx="1092918" cy="419938"/>
          </a:xfrm>
          <a:prstGeom prst="rect">
            <a:avLst/>
          </a:prstGeom>
        </p:spPr>
      </p:pic>
      <p:sp>
        <p:nvSpPr>
          <p:cNvPr id="32" name="Rectángulo 31"/>
          <p:cNvSpPr/>
          <p:nvPr/>
        </p:nvSpPr>
        <p:spPr>
          <a:xfrm>
            <a:off x="315536" y="2158410"/>
            <a:ext cx="1978941" cy="3046988"/>
          </a:xfrm>
          <a:prstGeom prst="rect">
            <a:avLst/>
          </a:prstGeom>
          <a:ln>
            <a:solidFill>
              <a:srgbClr val="A21984"/>
            </a:solidFill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  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Nacional</a:t>
            </a:r>
            <a:r>
              <a:rPr lang="es-MX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: 113 </a:t>
            </a:r>
            <a:r>
              <a:rPr lang="es-MX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PIT</a:t>
            </a:r>
            <a:endParaRPr lang="es-MX" altLang="es-CO" sz="800" b="1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b="1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Bolívar</a:t>
            </a: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800" b="1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8 </a:t>
            </a:r>
            <a:r>
              <a:rPr lang="es-MX" altLang="es-CO" sz="800" b="1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PIT </a:t>
            </a: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5728" algn="l"/>
              </a:tabLst>
            </a:pPr>
            <a:r>
              <a:rPr lang="es-MX" altLang="es-CO" sz="8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Cartagena </a:t>
            </a:r>
            <a:r>
              <a:rPr lang="es-MX" altLang="es-CO" sz="8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(5)</a:t>
            </a:r>
            <a:endParaRPr lang="es-MX" altLang="es-CO" sz="8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5728" algn="l"/>
              </a:tabLst>
            </a:pPr>
            <a:r>
              <a:rPr lang="es-MX" altLang="es-CO" sz="800" dirty="0" err="1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Mompox</a:t>
            </a:r>
            <a:r>
              <a:rPr lang="es-MX" altLang="es-CO" sz="8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 (1)</a:t>
            </a:r>
            <a:endParaRPr lang="es-MX" altLang="es-CO" sz="8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5728" algn="l"/>
              </a:tabLst>
            </a:pPr>
            <a:r>
              <a:rPr lang="es-MX" altLang="es-CO" sz="8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Turbaco </a:t>
            </a:r>
            <a:r>
              <a:rPr lang="es-MX" altLang="es-CO" sz="8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(1)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5728" algn="l"/>
              </a:tabLst>
            </a:pPr>
            <a:r>
              <a:rPr lang="es-MX" altLang="es-CO" sz="800" dirty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 Juan 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5728" algn="l"/>
              </a:tabLst>
            </a:pPr>
            <a:r>
              <a:rPr lang="es-MX" altLang="es-CO" sz="8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Nepomuceno (1)</a:t>
            </a:r>
            <a:endParaRPr lang="es-MX" altLang="es-CO" sz="8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800" dirty="0" smtClean="0">
                <a:latin typeface="Futura Std Book" panose="020B0502020204020303" pitchFamily="34" charset="0"/>
                <a:cs typeface="Arial" panose="020B0604020202020204" pitchFamily="34" charset="0"/>
              </a:rPr>
              <a:t>Nota</a:t>
            </a:r>
            <a:r>
              <a:rPr lang="es-MX" altLang="es-CO" sz="800" dirty="0">
                <a:latin typeface="Futura Std Book" panose="020B0502020204020303" pitchFamily="34" charset="0"/>
                <a:cs typeface="Arial" panose="020B0604020202020204" pitchFamily="34" charset="0"/>
              </a:rPr>
              <a:t>: 3 en </a:t>
            </a:r>
            <a:r>
              <a:rPr lang="es-MX" altLang="es-CO" sz="800" dirty="0" smtClean="0">
                <a:latin typeface="Futura Std Book" panose="020B0502020204020303" pitchFamily="34" charset="0"/>
                <a:cs typeface="Arial" panose="020B0604020202020204" pitchFamily="34" charset="0"/>
              </a:rPr>
              <a:t>funcionamiento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CO" altLang="es-CO" sz="800" dirty="0">
              <a:latin typeface="Futura Std Book" panose="020B0502020204020303" pitchFamily="34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4618854" y="2159001"/>
            <a:ext cx="1804981" cy="3046988"/>
          </a:xfrm>
          <a:prstGeom prst="rect">
            <a:avLst/>
          </a:prstGeom>
          <a:ln>
            <a:solidFill>
              <a:srgbClr val="A21984"/>
            </a:solidFill>
          </a:ln>
        </p:spPr>
        <p:txBody>
          <a:bodyPr wrap="square">
            <a:spAutoFit/>
          </a:bodyPr>
          <a:lstStyle/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r>
              <a:rPr lang="es-MX" sz="800" dirty="0" smtClean="0">
                <a:latin typeface="Futura Std Book" panose="020B0502020204020303" pitchFamily="34" charset="0"/>
              </a:rPr>
              <a:t>Nacional</a:t>
            </a:r>
            <a:endParaRPr lang="es-MX" sz="800" dirty="0">
              <a:latin typeface="Futura Std Book" panose="020B0502020204020303" pitchFamily="34" charset="0"/>
            </a:endParaRPr>
          </a:p>
          <a:p>
            <a:r>
              <a:rPr lang="es-MX" sz="800" dirty="0" smtClean="0">
                <a:latin typeface="Futura Std Book" panose="020B0502020204020303" pitchFamily="34" charset="0"/>
              </a:rPr>
              <a:t>252.461 jóvenes</a:t>
            </a:r>
          </a:p>
          <a:p>
            <a:r>
              <a:rPr lang="es-MX" sz="800" dirty="0" smtClean="0">
                <a:latin typeface="Futura Std Book" panose="020B0502020204020303" pitchFamily="34" charset="0"/>
              </a:rPr>
              <a:t>955 aliados</a:t>
            </a: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r>
              <a:rPr lang="es-MX" sz="800" dirty="0" err="1" smtClean="0">
                <a:latin typeface="Futura Std Book" panose="020B0502020204020303" pitchFamily="34" charset="0"/>
              </a:rPr>
              <a:t>Bolivar</a:t>
            </a:r>
            <a:endParaRPr lang="es-MX" sz="800" dirty="0">
              <a:latin typeface="Futura Std Book" panose="020B0502020204020303" pitchFamily="34" charset="0"/>
            </a:endParaRPr>
          </a:p>
          <a:p>
            <a:r>
              <a:rPr lang="es-MX" sz="8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4.890 jóvenes </a:t>
            </a:r>
            <a:r>
              <a:rPr lang="es-MX" sz="8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(2%)</a:t>
            </a:r>
          </a:p>
          <a:p>
            <a:r>
              <a:rPr lang="es-MX" sz="8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37 aliados </a:t>
            </a:r>
            <a:r>
              <a:rPr lang="es-MX" sz="8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(4%)</a:t>
            </a:r>
            <a:endParaRPr lang="es-MX" sz="800" dirty="0" smtClean="0">
              <a:latin typeface="Futura Std Book" panose="020B0502020204020303" pitchFamily="34" charset="0"/>
            </a:endParaRPr>
          </a:p>
        </p:txBody>
      </p:sp>
      <p:pic>
        <p:nvPicPr>
          <p:cNvPr id="37" name="Picture 2"/>
          <p:cNvPicPr>
            <a:picLocks noChangeAspect="1" noChangeArrowheads="1"/>
          </p:cNvPicPr>
          <p:nvPr/>
        </p:nvPicPr>
        <p:blipFill rotWithShape="1"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8912"/>
          <a:stretch/>
        </p:blipFill>
        <p:spPr bwMode="auto">
          <a:xfrm>
            <a:off x="0" y="-56073"/>
            <a:ext cx="6867525" cy="5002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8" name="CuadroTexto 37"/>
          <p:cNvSpPr txBox="1"/>
          <p:nvPr/>
        </p:nvSpPr>
        <p:spPr>
          <a:xfrm>
            <a:off x="19958" y="-15056"/>
            <a:ext cx="901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Bienes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0" y="432759"/>
            <a:ext cx="6847114" cy="1331134"/>
          </a:xfrm>
          <a:prstGeom prst="rect">
            <a:avLst/>
          </a:prstGeom>
          <a:solidFill>
            <a:srgbClr val="E1134F">
              <a:alpha val="5000"/>
            </a:srgbClr>
          </a:solidFill>
          <a:ln>
            <a:noFill/>
          </a:ln>
        </p:spPr>
        <p:txBody>
          <a:bodyPr wrap="square">
            <a:spAutoFit/>
          </a:bodyPr>
          <a:lstStyle/>
          <a:p>
            <a:pPr marL="171450" indent="-171450" algn="just">
              <a:lnSpc>
                <a:spcPct val="115000"/>
              </a:lnSpc>
              <a:buFont typeface="Arial Black" panose="020B0A04020102020204" pitchFamily="34" charset="0"/>
              <a:buChar char="►"/>
              <a:tabLst>
                <a:tab pos="135255" algn="l"/>
              </a:tabLst>
            </a:pPr>
            <a:r>
              <a:rPr lang="es-MX" altLang="es-CO" sz="1000" b="1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Muelle Caracolí </a:t>
            </a:r>
            <a:r>
              <a:rPr lang="es-MX" alt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(Honda</a:t>
            </a:r>
            <a:r>
              <a:rPr lang="es-MX" altLang="es-CO" sz="1000" b="1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)</a:t>
            </a:r>
          </a:p>
          <a:p>
            <a:pPr algn="just">
              <a:lnSpc>
                <a:spcPct val="115000"/>
              </a:lnSpc>
              <a:tabLst>
                <a:tab pos="135255" algn="l"/>
              </a:tabLst>
            </a:pPr>
            <a:endParaRPr lang="es-MX" altLang="es-CO" sz="1000" b="1" dirty="0">
              <a:latin typeface="Futura Std Book" panose="020B0502020204020303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tabLst>
                <a:tab pos="135255" algn="l"/>
              </a:tabLst>
            </a:pPr>
            <a:r>
              <a:rPr lang="es-CO" alt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Recibido: 12dic2017</a:t>
            </a:r>
          </a:p>
          <a:p>
            <a:pPr algn="just">
              <a:lnSpc>
                <a:spcPct val="115000"/>
              </a:lnSpc>
              <a:tabLst>
                <a:tab pos="135255" algn="l"/>
              </a:tabLst>
            </a:pPr>
            <a:r>
              <a:rPr lang="es-CO" alt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Estado:</a:t>
            </a:r>
          </a:p>
          <a:p>
            <a:pPr marL="128588" indent="-128588" algn="just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135255" algn="l"/>
              </a:tabLst>
            </a:pPr>
            <a:r>
              <a:rPr lang="es-CO" alt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Invasión 30 años </a:t>
            </a:r>
          </a:p>
          <a:p>
            <a:pPr marL="128588" indent="-128588" algn="just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135255" algn="l"/>
              </a:tabLst>
            </a:pPr>
            <a:r>
              <a:rPr lang="es-CO" alt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Levantamiento topográfico: para determinar área</a:t>
            </a:r>
          </a:p>
          <a:p>
            <a:pPr marL="128588" indent="-128588" algn="just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135255" algn="l"/>
              </a:tabLst>
            </a:pPr>
            <a:r>
              <a:rPr lang="es-CO" altLang="es-CO" sz="10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Gestiones: mantenimiento zonas verdes, cercamiento, Predial al día, vigilancia 24h</a:t>
            </a:r>
            <a:r>
              <a:rPr lang="es-CO" altLang="es-CO" sz="75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468"/>
          <a:stretch/>
        </p:blipFill>
        <p:spPr bwMode="auto">
          <a:xfrm>
            <a:off x="0" y="1494768"/>
            <a:ext cx="6847114" cy="632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CuadroTexto 40"/>
          <p:cNvSpPr txBox="1"/>
          <p:nvPr/>
        </p:nvSpPr>
        <p:spPr>
          <a:xfrm>
            <a:off x="64817" y="1794591"/>
            <a:ext cx="2132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Programas Fontur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graphicFrame>
        <p:nvGraphicFramePr>
          <p:cNvPr id="27" name="Gráfico 26"/>
          <p:cNvGraphicFramePr>
            <a:graphicFrameLocks/>
          </p:cNvGraphicFramePr>
          <p:nvPr>
            <p:extLst/>
          </p:nvPr>
        </p:nvGraphicFramePr>
        <p:xfrm>
          <a:off x="151036" y="3091513"/>
          <a:ext cx="2937744" cy="151075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graphicFrame>
        <p:nvGraphicFramePr>
          <p:cNvPr id="28" name="Gráfico 27"/>
          <p:cNvGraphicFramePr>
            <a:graphicFrameLocks/>
          </p:cNvGraphicFramePr>
          <p:nvPr>
            <p:extLst/>
          </p:nvPr>
        </p:nvGraphicFramePr>
        <p:xfrm>
          <a:off x="2408358" y="3331862"/>
          <a:ext cx="2096615" cy="159911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35" name="Gráfico 34"/>
          <p:cNvGraphicFramePr>
            <a:graphicFrameLocks/>
          </p:cNvGraphicFramePr>
          <p:nvPr>
            <p:extLst/>
          </p:nvPr>
        </p:nvGraphicFramePr>
        <p:xfrm>
          <a:off x="4618855" y="3091513"/>
          <a:ext cx="1798698" cy="162961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sp>
        <p:nvSpPr>
          <p:cNvPr id="36" name="Rectángulo 35"/>
          <p:cNvSpPr/>
          <p:nvPr/>
        </p:nvSpPr>
        <p:spPr>
          <a:xfrm>
            <a:off x="0" y="5267385"/>
            <a:ext cx="6847113" cy="1123384"/>
          </a:xfrm>
          <a:prstGeom prst="rect">
            <a:avLst/>
          </a:prstGeom>
          <a:ln>
            <a:solidFill>
              <a:srgbClr val="A21984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es-MX" sz="1100" b="1" dirty="0" smtClean="0">
                <a:latin typeface="Futura Std Book" panose="020B0502020204020303" pitchFamily="34" charset="0"/>
              </a:rPr>
              <a:t>Turismo</a:t>
            </a:r>
            <a:r>
              <a:rPr lang="es-MX" sz="1100" dirty="0" smtClean="0">
                <a:latin typeface="Futura Std Book" panose="020B0502020204020303" pitchFamily="34" charset="0"/>
              </a:rPr>
              <a:t> </a:t>
            </a:r>
            <a:r>
              <a:rPr lang="es-MX" sz="1100" b="1" dirty="0" smtClean="0">
                <a:latin typeface="Futura Std Book" panose="020B0502020204020303" pitchFamily="34" charset="0"/>
              </a:rPr>
              <a:t>Náutico</a:t>
            </a:r>
          </a:p>
          <a:p>
            <a:r>
              <a:rPr lang="es-MX" sz="800" b="1" dirty="0" smtClean="0">
                <a:latin typeface="Futura Std Book" panose="020B0502020204020303" pitchFamily="34" charset="0"/>
              </a:rPr>
              <a:t>Eventos:</a:t>
            </a:r>
          </a:p>
          <a:p>
            <a:pPr algn="just"/>
            <a:endParaRPr lang="es-MX" sz="800" dirty="0">
              <a:latin typeface="Futura Std Book" panose="020B0502020204020303" pitchFamily="34" charset="0"/>
            </a:endParaRPr>
          </a:p>
          <a:p>
            <a:pPr lvl="0" algn="just"/>
            <a:r>
              <a:rPr lang="es-MX" sz="800" dirty="0" err="1">
                <a:latin typeface="Futura Std Book" panose="020B0502020204020303" pitchFamily="34" charset="0"/>
              </a:rPr>
              <a:t>Rallys</a:t>
            </a:r>
            <a:r>
              <a:rPr lang="es-MX" sz="800" dirty="0">
                <a:latin typeface="Futura Std Book" panose="020B0502020204020303" pitchFamily="34" charset="0"/>
              </a:rPr>
              <a:t> Colombia Soberana 2018: Realizado entre el 17 al 21 de agosto entre Cartagena, las islas de San Bernardo en </a:t>
            </a:r>
            <a:r>
              <a:rPr lang="es-MX" sz="800" dirty="0" err="1">
                <a:latin typeface="Futura Std Book" panose="020B0502020204020303" pitchFamily="34" charset="0"/>
              </a:rPr>
              <a:t>Tintipán</a:t>
            </a:r>
            <a:r>
              <a:rPr lang="es-MX" sz="800" dirty="0">
                <a:latin typeface="Futura Std Book" panose="020B0502020204020303" pitchFamily="34" charset="0"/>
              </a:rPr>
              <a:t> y el Islote. Su objetivo, promover el turismo náutico y los destinos turísticos del Caribe e Insulares</a:t>
            </a:r>
            <a:r>
              <a:rPr lang="es-MX" sz="800" dirty="0" smtClean="0">
                <a:latin typeface="Futura Std Book" panose="020B0502020204020303" pitchFamily="34" charset="0"/>
              </a:rPr>
              <a:t>.</a:t>
            </a:r>
          </a:p>
          <a:p>
            <a:pPr lvl="0" algn="just"/>
            <a:endParaRPr lang="es-MX" sz="800" dirty="0">
              <a:latin typeface="Futura Std Book" panose="020B0502020204020303" pitchFamily="34" charset="0"/>
            </a:endParaRPr>
          </a:p>
          <a:p>
            <a:pPr lvl="0" algn="just"/>
            <a:r>
              <a:rPr lang="es-MX" sz="800" dirty="0">
                <a:latin typeface="Futura Std Book" panose="020B0502020204020303" pitchFamily="34" charset="0"/>
              </a:rPr>
              <a:t>SAIL 2018: Realizado en la ciudad de Cartagena entre el 21 al 26 de julio de 2018. Su objetivo, apoyar a la Armada Nacional a través del festival de Veleros, fortaleciendo la competitividad turística de los destinos a nivel nacional e </a:t>
            </a:r>
            <a:r>
              <a:rPr lang="es-MX" sz="800" dirty="0" smtClean="0">
                <a:latin typeface="Futura Std Book" panose="020B0502020204020303" pitchFamily="34" charset="0"/>
              </a:rPr>
              <a:t>internacional.</a:t>
            </a:r>
          </a:p>
        </p:txBody>
      </p:sp>
      <p:pic>
        <p:nvPicPr>
          <p:cNvPr id="1027" name="Imagen 37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7925" y="5241925"/>
            <a:ext cx="266728" cy="4151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4" name="CuadroTexto 43"/>
          <p:cNvSpPr txBox="1"/>
          <p:nvPr/>
        </p:nvSpPr>
        <p:spPr>
          <a:xfrm>
            <a:off x="39176" y="7033993"/>
            <a:ext cx="3847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Recaudo </a:t>
            </a:r>
            <a:r>
              <a:rPr lang="es-CO" sz="2000" dirty="0">
                <a:solidFill>
                  <a:schemeClr val="bg1"/>
                </a:solidFill>
                <a:latin typeface="Futura Std Book" panose="020B0502020204020303" pitchFamily="34" charset="0"/>
              </a:rPr>
              <a:t>C</a:t>
            </a:r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ontribución Parafiscal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graphicFrame>
        <p:nvGraphicFramePr>
          <p:cNvPr id="47" name="Gráfico 46"/>
          <p:cNvGraphicFramePr>
            <a:graphicFrameLocks/>
          </p:cNvGraphicFramePr>
          <p:nvPr>
            <p:extLst/>
          </p:nvPr>
        </p:nvGraphicFramePr>
        <p:xfrm>
          <a:off x="-310854" y="7434391"/>
          <a:ext cx="4547588" cy="151074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  <p:graphicFrame>
        <p:nvGraphicFramePr>
          <p:cNvPr id="48" name="Tabla 47"/>
          <p:cNvGraphicFramePr>
            <a:graphicFrameLocks noGrp="1"/>
          </p:cNvGraphicFramePr>
          <p:nvPr>
            <p:extLst/>
          </p:nvPr>
        </p:nvGraphicFramePr>
        <p:xfrm>
          <a:off x="68576" y="6891996"/>
          <a:ext cx="3913310" cy="785834"/>
        </p:xfrm>
        <a:graphic>
          <a:graphicData uri="http://schemas.openxmlformats.org/drawingml/2006/table">
            <a:tbl>
              <a:tblPr/>
              <a:tblGrid>
                <a:gridCol w="874483"/>
                <a:gridCol w="1082172"/>
                <a:gridCol w="1082172"/>
                <a:gridCol w="874483"/>
              </a:tblGrid>
              <a:tr h="418169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Departamento / Municipio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100" b="1" i="0" u="none" strike="noStrike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2017 ene-jul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2018 ene-jul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99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100" b="1" i="0" u="none" strike="noStrike" dirty="0">
                          <a:solidFill>
                            <a:srgbClr val="FFFFFF"/>
                          </a:solidFill>
                          <a:effectLst/>
                          <a:latin typeface="Calibri" panose="020F0502020204030204" pitchFamily="34" charset="0"/>
                        </a:rPr>
                        <a:t>Variación 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C0099"/>
                    </a:solidFill>
                  </a:tcPr>
                </a:tc>
              </a:tr>
              <a:tr h="190500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Bolívar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$ 2.341.398.842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$ 3.372.059.228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44%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DEDED"/>
                    </a:solidFill>
                  </a:tcPr>
                </a:tc>
              </a:tr>
              <a:tr h="173479"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1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San Jacinto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1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 $                            - 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rtl="0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$ 43.000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rtl="0" fontAlgn="b"/>
                      <a:r>
                        <a:rPr lang="es-E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9525" marR="9525" marT="9525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53" name="Picture 3"/>
          <p:cNvPicPr>
            <a:picLocks noChangeAspect="1" noChangeArrowheads="1"/>
          </p:cNvPicPr>
          <p:nvPr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468"/>
          <a:stretch/>
        </p:blipFill>
        <p:spPr bwMode="auto">
          <a:xfrm>
            <a:off x="0" y="6208864"/>
            <a:ext cx="6847114" cy="632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CuadroTexto 54"/>
          <p:cNvSpPr txBox="1"/>
          <p:nvPr/>
        </p:nvSpPr>
        <p:spPr>
          <a:xfrm>
            <a:off x="26970" y="6442608"/>
            <a:ext cx="3847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Recaudo </a:t>
            </a:r>
            <a:r>
              <a:rPr lang="es-CO" sz="2000" dirty="0">
                <a:solidFill>
                  <a:schemeClr val="bg1"/>
                </a:solidFill>
                <a:latin typeface="Futura Std Book" panose="020B0502020204020303" pitchFamily="34" charset="0"/>
              </a:rPr>
              <a:t>C</a:t>
            </a:r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ontribución Parafiscal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graphicFrame>
        <p:nvGraphicFramePr>
          <p:cNvPr id="24" name="Gráfico 23"/>
          <p:cNvGraphicFramePr>
            <a:graphicFrameLocks/>
          </p:cNvGraphicFramePr>
          <p:nvPr>
            <p:extLst/>
          </p:nvPr>
        </p:nvGraphicFramePr>
        <p:xfrm>
          <a:off x="3469859" y="6841199"/>
          <a:ext cx="3645316" cy="18311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3"/>
          </a:graphicData>
        </a:graphic>
      </p:graphicFrame>
    </p:spTree>
    <p:extLst>
      <p:ext uri="{BB962C8B-B14F-4D97-AF65-F5344CB8AC3E}">
        <p14:creationId xmlns:p14="http://schemas.microsoft.com/office/powerpoint/2010/main" val="5867656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6919</TotalTime>
  <Words>1593</Words>
  <Application>Microsoft Office PowerPoint</Application>
  <PresentationFormat>Presentación en pantalla (4:3)</PresentationFormat>
  <Paragraphs>204</Paragraphs>
  <Slides>4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7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4</vt:i4>
      </vt:variant>
    </vt:vector>
  </HeadingPairs>
  <TitlesOfParts>
    <vt:vector size="12" baseType="lpstr">
      <vt:lpstr>Arial</vt:lpstr>
      <vt:lpstr>Arial Black</vt:lpstr>
      <vt:lpstr>Calibri</vt:lpstr>
      <vt:lpstr>Calibri Light</vt:lpstr>
      <vt:lpstr>Futura Std Book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Adriana Lozano Andrade</dc:creator>
  <cp:lastModifiedBy>Liliana Maldonado Cardenas</cp:lastModifiedBy>
  <cp:revision>987</cp:revision>
  <cp:lastPrinted>2018-08-24T15:35:15Z</cp:lastPrinted>
  <dcterms:created xsi:type="dcterms:W3CDTF">2017-08-09T19:47:58Z</dcterms:created>
  <dcterms:modified xsi:type="dcterms:W3CDTF">2018-08-24T17:34:30Z</dcterms:modified>
</cp:coreProperties>
</file>